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8" r:id="rId1"/>
  </p:sldMasterIdLst>
  <p:notesMasterIdLst>
    <p:notesMasterId r:id="rId37"/>
  </p:notesMasterIdLst>
  <p:sldIdLst>
    <p:sldId id="256" r:id="rId2"/>
    <p:sldId id="257" r:id="rId3"/>
    <p:sldId id="286" r:id="rId4"/>
    <p:sldId id="287" r:id="rId5"/>
    <p:sldId id="277" r:id="rId6"/>
    <p:sldId id="263" r:id="rId7"/>
    <p:sldId id="326" r:id="rId8"/>
    <p:sldId id="301" r:id="rId9"/>
    <p:sldId id="302" r:id="rId10"/>
    <p:sldId id="309" r:id="rId11"/>
    <p:sldId id="290" r:id="rId12"/>
    <p:sldId id="283" r:id="rId13"/>
    <p:sldId id="310" r:id="rId14"/>
    <p:sldId id="313" r:id="rId15"/>
    <p:sldId id="311" r:id="rId16"/>
    <p:sldId id="307" r:id="rId17"/>
    <p:sldId id="314" r:id="rId18"/>
    <p:sldId id="325" r:id="rId19"/>
    <p:sldId id="272" r:id="rId20"/>
    <p:sldId id="273" r:id="rId21"/>
    <p:sldId id="274" r:id="rId22"/>
    <p:sldId id="275" r:id="rId23"/>
    <p:sldId id="299" r:id="rId24"/>
    <p:sldId id="305" r:id="rId25"/>
    <p:sldId id="319" r:id="rId26"/>
    <p:sldId id="292" r:id="rId27"/>
    <p:sldId id="293" r:id="rId28"/>
    <p:sldId id="297" r:id="rId29"/>
    <p:sldId id="294" r:id="rId30"/>
    <p:sldId id="304" r:id="rId31"/>
    <p:sldId id="317" r:id="rId32"/>
    <p:sldId id="295" r:id="rId33"/>
    <p:sldId id="296" r:id="rId34"/>
    <p:sldId id="315" r:id="rId35"/>
    <p:sldId id="323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Татьяна" initials="Т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33CCFF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86477" autoAdjust="0"/>
  </p:normalViewPr>
  <p:slideViewPr>
    <p:cSldViewPr>
      <p:cViewPr>
        <p:scale>
          <a:sx n="59" d="100"/>
          <a:sy n="59" d="100"/>
        </p:scale>
        <p:origin x="-3018" y="-8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8.xlsx"/><Relationship Id="rId1" Type="http://schemas.openxmlformats.org/officeDocument/2006/relationships/themeOverride" Target="../theme/themeOverrid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21</c:v>
                </c:pt>
              </c:numCache>
            </c:numRef>
          </c:val>
        </c:ser>
        <c:dLbls>
          <c:showVal val="1"/>
        </c:dLbls>
        <c:gapWidth val="75"/>
        <c:axId val="27760128"/>
        <c:axId val="27761664"/>
      </c:barChart>
      <c:catAx>
        <c:axId val="27760128"/>
        <c:scaling>
          <c:orientation val="minMax"/>
        </c:scaling>
        <c:axPos val="b"/>
        <c:numFmt formatCode="General" sourceLinked="1"/>
        <c:majorTickMark val="none"/>
        <c:tickLblPos val="none"/>
        <c:crossAx val="27761664"/>
        <c:crosses val="autoZero"/>
        <c:auto val="1"/>
        <c:lblAlgn val="ctr"/>
        <c:lblOffset val="100"/>
      </c:catAx>
      <c:valAx>
        <c:axId val="27761664"/>
        <c:scaling>
          <c:orientation val="minMax"/>
        </c:scaling>
        <c:axPos val="l"/>
        <c:numFmt formatCode="General" sourceLinked="1"/>
        <c:majorTickMark val="none"/>
        <c:tickLblPos val="nextTo"/>
        <c:crossAx val="27760128"/>
        <c:crosses val="autoZero"/>
        <c:crossBetween val="between"/>
      </c:valAx>
      <c:spPr>
        <a:noFill/>
      </c:spPr>
    </c:plotArea>
    <c:plotVisOnly val="1"/>
    <c:dispBlanksAs val="gap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cat>
            <c:strRef>
              <c:f>Лист1!$A$2:$A$5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cat>
            <c:strRef>
              <c:f>Лист1!$A$2:$A$5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cat>
            <c:strRef>
              <c:f>Лист1!$A$2:$A$5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14</c:v>
                </c:pt>
              </c:numCache>
            </c:numRef>
          </c:val>
        </c:ser>
        <c:dLbls>
          <c:showVal val="1"/>
        </c:dLbls>
        <c:gapWidth val="75"/>
        <c:axId val="27681536"/>
        <c:axId val="27683072"/>
      </c:barChart>
      <c:catAx>
        <c:axId val="27681536"/>
        <c:scaling>
          <c:orientation val="minMax"/>
        </c:scaling>
        <c:axPos val="b"/>
        <c:numFmt formatCode="General" sourceLinked="1"/>
        <c:majorTickMark val="none"/>
        <c:tickLblPos val="none"/>
        <c:crossAx val="27683072"/>
        <c:crosses val="autoZero"/>
        <c:auto val="1"/>
        <c:lblAlgn val="ctr"/>
        <c:lblOffset val="100"/>
      </c:catAx>
      <c:valAx>
        <c:axId val="27683072"/>
        <c:scaling>
          <c:orientation val="minMax"/>
        </c:scaling>
        <c:axPos val="l"/>
        <c:numFmt formatCode="General" sourceLinked="1"/>
        <c:majorTickMark val="none"/>
        <c:tickLblPos val="nextTo"/>
        <c:crossAx val="27681536"/>
        <c:crosses val="autoZero"/>
        <c:crossBetween val="between"/>
      </c:valAx>
    </c:plotArea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18</c:v>
                </c:pt>
              </c:numCache>
            </c:numRef>
          </c:val>
        </c:ser>
        <c:dLbls>
          <c:showVal val="1"/>
        </c:dLbls>
        <c:gapWidth val="75"/>
        <c:axId val="27185152"/>
        <c:axId val="27186688"/>
      </c:barChart>
      <c:catAx>
        <c:axId val="27185152"/>
        <c:scaling>
          <c:orientation val="minMax"/>
        </c:scaling>
        <c:axPos val="b"/>
        <c:numFmt formatCode="General" sourceLinked="1"/>
        <c:majorTickMark val="none"/>
        <c:tickLblPos val="none"/>
        <c:crossAx val="27186688"/>
        <c:crosses val="autoZero"/>
        <c:auto val="1"/>
        <c:lblAlgn val="ctr"/>
        <c:lblOffset val="100"/>
      </c:catAx>
      <c:valAx>
        <c:axId val="27186688"/>
        <c:scaling>
          <c:orientation val="minMax"/>
        </c:scaling>
        <c:axPos val="l"/>
        <c:numFmt formatCode="General" sourceLinked="1"/>
        <c:majorTickMark val="none"/>
        <c:tickLblPos val="nextTo"/>
        <c:crossAx val="27185152"/>
        <c:crosses val="autoZero"/>
        <c:crossBetween val="between"/>
      </c:valAx>
    </c:plotArea>
    <c:plotVisOnly val="1"/>
    <c:dispBlanksAs val="gap"/>
  </c:chart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dLbls>
            <c:spPr>
              <a:noFill/>
              <a:ln w="22981">
                <a:noFill/>
              </a:ln>
            </c:spPr>
            <c:showVal val="1"/>
          </c:dLbls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dLbls>
            <c:spPr>
              <a:noFill/>
              <a:ln w="22981">
                <a:noFill/>
              </a:ln>
            </c:spPr>
            <c:showVal val="1"/>
          </c:dLbls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dLbls>
            <c:spPr>
              <a:noFill/>
              <a:ln w="22981">
                <a:noFill/>
              </a:ln>
            </c:spPr>
            <c:showVal val="1"/>
          </c:dLbls>
          <c:cat>
            <c:strRef>
              <c:f>Лист1!$A$2:$A$4</c:f>
              <c:strCache>
                <c:ptCount val="1"/>
                <c:pt idx="0">
                  <c:v>начало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21</c:v>
                </c:pt>
              </c:numCache>
            </c:numRef>
          </c:val>
        </c:ser>
        <c:dLbls>
          <c:showVal val="1"/>
        </c:dLbls>
        <c:gapWidth val="75"/>
        <c:axId val="27757568"/>
        <c:axId val="30917376"/>
      </c:barChart>
      <c:catAx>
        <c:axId val="27757568"/>
        <c:scaling>
          <c:orientation val="minMax"/>
        </c:scaling>
        <c:delete val="1"/>
        <c:axPos val="b"/>
        <c:numFmt formatCode="General" sourceLinked="1"/>
        <c:majorTickMark val="none"/>
        <c:tickLblPos val="none"/>
        <c:crossAx val="30917376"/>
        <c:crosses val="autoZero"/>
        <c:auto val="1"/>
        <c:lblAlgn val="ctr"/>
        <c:lblOffset val="100"/>
      </c:catAx>
      <c:valAx>
        <c:axId val="30917376"/>
        <c:scaling>
          <c:orientation val="minMax"/>
        </c:scaling>
        <c:axPos val="l"/>
        <c:numFmt formatCode="General" sourceLinked="1"/>
        <c:majorTickMark val="none"/>
        <c:tickLblPos val="nextTo"/>
        <c:crossAx val="27757568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мышц пальцев</a:t>
            </a:r>
            <a:r>
              <a:rPr lang="ru-RU" i="1" baseline="0" dirty="0" smtClean="0">
                <a:latin typeface="Times New Roman" pitchFamily="18" charset="0"/>
                <a:cs typeface="Times New Roman" pitchFamily="18" charset="0"/>
              </a:rPr>
              <a:t>  руки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6768662427165496"/>
          <c:y val="4.9861067366579179E-2"/>
        </c:manualLayout>
      </c:layout>
      <c:spPr>
        <a:noFill/>
        <a:ln w="25395">
          <a:noFill/>
        </a:ln>
      </c:spPr>
    </c:title>
    <c:plotArea>
      <c:layout>
        <c:manualLayout>
          <c:layoutTarget val="inner"/>
          <c:xMode val="edge"/>
          <c:yMode val="edge"/>
          <c:x val="0.17132304672660142"/>
          <c:y val="0.23023342082239756"/>
          <c:w val="0.7886829194556807"/>
          <c:h val="0.6584258967629046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dLbls>
            <c:spPr>
              <a:noFill/>
              <a:ln w="25395">
                <a:noFill/>
              </a:ln>
            </c:spPr>
            <c:dLblPos val="outEnd"/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34</c:v>
                </c:pt>
                <c:pt idx="1">
                  <c:v>21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dLbls>
            <c:spPr>
              <a:noFill/>
              <a:ln w="25395">
                <a:noFill/>
              </a:ln>
            </c:spPr>
            <c:dLblPos val="outEnd"/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45</c:v>
                </c:pt>
                <c:pt idx="1">
                  <c:v>51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dLbls>
            <c:spPr>
              <a:noFill/>
              <a:ln w="25395">
                <a:noFill/>
              </a:ln>
            </c:spPr>
            <c:dLblPos val="outEnd"/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21</c:v>
                </c:pt>
                <c:pt idx="1">
                  <c:v>28</c:v>
                </c:pt>
              </c:numCache>
            </c:numRef>
          </c:val>
        </c:ser>
        <c:dLbls>
          <c:showVal val="1"/>
        </c:dLbls>
        <c:axId val="182658176"/>
        <c:axId val="182659712"/>
      </c:barChart>
      <c:catAx>
        <c:axId val="182658176"/>
        <c:scaling>
          <c:orientation val="minMax"/>
        </c:scaling>
        <c:axPos val="b"/>
        <c:numFmt formatCode="General" sourceLinked="1"/>
        <c:tickLblPos val="nextTo"/>
        <c:crossAx val="182659712"/>
        <c:crosses val="autoZero"/>
        <c:auto val="1"/>
        <c:lblAlgn val="ctr"/>
        <c:lblOffset val="100"/>
      </c:catAx>
      <c:valAx>
        <c:axId val="182659712"/>
        <c:scaling>
          <c:orientation val="minMax"/>
        </c:scaling>
        <c:axPos val="l"/>
        <c:majorGridlines/>
        <c:numFmt formatCode="General" sourceLinked="1"/>
        <c:tickLblPos val="nextTo"/>
        <c:crossAx val="182658176"/>
        <c:crosses val="autoZero"/>
        <c:crossBetween val="between"/>
      </c:valAx>
    </c:plotArea>
    <c:plotVisOnly val="1"/>
    <c:dispBlanksAs val="gap"/>
  </c:chart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i="1" baseline="0" dirty="0" smtClean="0">
                <a:latin typeface="Times New Roman" pitchFamily="18" charset="0"/>
                <a:cs typeface="Times New Roman" pitchFamily="18" charset="0"/>
              </a:rPr>
              <a:t>Пространственные представления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57961977654657"/>
          <c:y val="2.2873450419049569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0923373378933883"/>
          <c:y val="0.26118139187218486"/>
          <c:w val="0.81621621621621621"/>
          <c:h val="0.6509564395910797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showVal val="1"/>
          </c:dLbls>
          <c:cat>
            <c:strRef>
              <c:f>Лист1!$A$2:$A$5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38</c:v>
                </c:pt>
                <c:pt idx="1">
                  <c:v>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showVal val="1"/>
          </c:dLbls>
          <c:cat>
            <c:strRef>
              <c:f>Лист1!$A$2:$A$5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48</c:v>
                </c:pt>
                <c:pt idx="1">
                  <c:v>55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showVal val="1"/>
          </c:dLbls>
          <c:cat>
            <c:strRef>
              <c:f>Лист1!$A$2:$A$5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14</c:v>
                </c:pt>
                <c:pt idx="1">
                  <c:v>21</c:v>
                </c:pt>
              </c:numCache>
            </c:numRef>
          </c:val>
        </c:ser>
        <c:axId val="182686464"/>
        <c:axId val="182688000"/>
      </c:barChart>
      <c:catAx>
        <c:axId val="182686464"/>
        <c:scaling>
          <c:orientation val="minMax"/>
        </c:scaling>
        <c:axPos val="b"/>
        <c:numFmt formatCode="General" sourceLinked="1"/>
        <c:tickLblPos val="nextTo"/>
        <c:crossAx val="182688000"/>
        <c:crosses val="autoZero"/>
        <c:auto val="1"/>
        <c:lblAlgn val="ctr"/>
        <c:lblOffset val="100"/>
      </c:catAx>
      <c:valAx>
        <c:axId val="182688000"/>
        <c:scaling>
          <c:orientation val="minMax"/>
        </c:scaling>
        <c:axPos val="l"/>
        <c:majorGridlines/>
        <c:numFmt formatCode="General" sourceLinked="1"/>
        <c:tickLblPos val="nextTo"/>
        <c:crossAx val="182686464"/>
        <c:crosses val="autoZero"/>
        <c:crossBetween val="between"/>
      </c:valAx>
    </c:plotArea>
    <c:plotVisOnly val="1"/>
    <c:dispBlanksAs val="gap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i="1" baseline="0" dirty="0" smtClean="0">
                <a:latin typeface="Times New Roman" pitchFamily="18" charset="0"/>
                <a:cs typeface="Times New Roman" pitchFamily="18" charset="0"/>
              </a:rPr>
              <a:t>Зрительный </a:t>
            </a:r>
            <a:r>
              <a:rPr lang="ru-RU" i="1" baseline="0" dirty="0" err="1" smtClean="0">
                <a:latin typeface="Times New Roman" pitchFamily="18" charset="0"/>
                <a:cs typeface="Times New Roman" pitchFamily="18" charset="0"/>
              </a:rPr>
              <a:t>гнозис</a:t>
            </a:r>
            <a:endParaRPr lang="ru-RU" i="1" baseline="0" dirty="0" smtClean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3242791863705966"/>
          <c:y val="3.4500092314700175E-4"/>
        </c:manualLayout>
      </c:layout>
      <c:spPr>
        <a:noFill/>
        <a:ln w="23463">
          <a:noFill/>
        </a:ln>
      </c:spPr>
    </c:title>
    <c:plotArea>
      <c:layout>
        <c:manualLayout>
          <c:layoutTarget val="inner"/>
          <c:xMode val="edge"/>
          <c:yMode val="edge"/>
          <c:x val="7.0546737213403904E-2"/>
          <c:y val="0.23550724637681222"/>
          <c:w val="0.82010582010582278"/>
          <c:h val="0.6231884057971014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dLbls>
            <c:spPr>
              <a:noFill/>
              <a:ln w="23463">
                <a:noFill/>
              </a:ln>
            </c:spPr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</c:v>
                </c:pt>
                <c:pt idx="1">
                  <c:v>21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dLbls>
            <c:spPr>
              <a:noFill/>
              <a:ln w="23463">
                <a:noFill/>
              </a:ln>
            </c:spPr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41</c:v>
                </c:pt>
                <c:pt idx="1">
                  <c:v>48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dLbls>
            <c:spPr>
              <a:noFill/>
              <a:ln w="23463">
                <a:noFill/>
              </a:ln>
            </c:spPr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18</c:v>
                </c:pt>
                <c:pt idx="1">
                  <c:v>31</c:v>
                </c:pt>
              </c:numCache>
            </c:numRef>
          </c:val>
        </c:ser>
        <c:axId val="183341440"/>
        <c:axId val="183342976"/>
      </c:barChart>
      <c:catAx>
        <c:axId val="183341440"/>
        <c:scaling>
          <c:orientation val="minMax"/>
        </c:scaling>
        <c:axPos val="b"/>
        <c:numFmt formatCode="General" sourceLinked="1"/>
        <c:tickLblPos val="nextTo"/>
        <c:crossAx val="183342976"/>
        <c:crosses val="autoZero"/>
        <c:auto val="1"/>
        <c:lblAlgn val="ctr"/>
        <c:lblOffset val="100"/>
      </c:catAx>
      <c:valAx>
        <c:axId val="183342976"/>
        <c:scaling>
          <c:orientation val="minMax"/>
        </c:scaling>
        <c:axPos val="l"/>
        <c:majorGridlines/>
        <c:numFmt formatCode="General" sourceLinked="1"/>
        <c:tickLblPos val="nextTo"/>
        <c:crossAx val="183341440"/>
        <c:crosses val="autoZero"/>
        <c:crossBetween val="between"/>
      </c:valAx>
    </c:plotArea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Техника</a:t>
            </a:r>
            <a:r>
              <a:rPr lang="ru-RU" b="1" i="1" baseline="0" dirty="0" smtClean="0">
                <a:latin typeface="Times New Roman" pitchFamily="18" charset="0"/>
                <a:cs typeface="Times New Roman" pitchFamily="18" charset="0"/>
              </a:rPr>
              <a:t> письма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6202090592334487"/>
          <c:y val="1.8750000000000003E-2"/>
        </c:manualLayout>
      </c:layout>
      <c:spPr>
        <a:noFill/>
        <a:ln w="22981">
          <a:noFill/>
        </a:ln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</c:v>
                </c:pt>
              </c:strCache>
            </c:strRef>
          </c:tx>
          <c:dLbls>
            <c:spPr>
              <a:noFill/>
              <a:ln w="22981">
                <a:noFill/>
              </a:ln>
            </c:spPr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</c:v>
                </c:pt>
                <c:pt idx="1">
                  <c:v>21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</c:v>
                </c:pt>
              </c:strCache>
            </c:strRef>
          </c:tx>
          <c:dLbls>
            <c:spPr>
              <a:noFill/>
              <a:ln w="22981">
                <a:noFill/>
              </a:ln>
            </c:spPr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41</c:v>
                </c:pt>
                <c:pt idx="1">
                  <c:v>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</c:v>
                </c:pt>
              </c:strCache>
            </c:strRef>
          </c:tx>
          <c:dLbls>
            <c:spPr>
              <a:noFill/>
              <a:ln w="22981">
                <a:noFill/>
              </a:ln>
            </c:spPr>
            <c:showVal val="1"/>
          </c:dLbls>
          <c:cat>
            <c:strRef>
              <c:f>Лист1!$A$2:$A$4</c:f>
              <c:strCache>
                <c:ptCount val="2"/>
                <c:pt idx="0">
                  <c:v>начало</c:v>
                </c:pt>
                <c:pt idx="1">
                  <c:v>конец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21</c:v>
                </c:pt>
                <c:pt idx="1">
                  <c:v>38</c:v>
                </c:pt>
              </c:numCache>
            </c:numRef>
          </c:val>
        </c:ser>
        <c:axId val="182726656"/>
        <c:axId val="182728192"/>
      </c:barChart>
      <c:catAx>
        <c:axId val="182726656"/>
        <c:scaling>
          <c:orientation val="minMax"/>
        </c:scaling>
        <c:axPos val="b"/>
        <c:numFmt formatCode="General" sourceLinked="1"/>
        <c:tickLblPos val="nextTo"/>
        <c:crossAx val="182728192"/>
        <c:crosses val="autoZero"/>
        <c:auto val="1"/>
        <c:lblAlgn val="ctr"/>
        <c:lblOffset val="100"/>
      </c:catAx>
      <c:valAx>
        <c:axId val="182728192"/>
        <c:scaling>
          <c:orientation val="minMax"/>
        </c:scaling>
        <c:axPos val="l"/>
        <c:majorGridlines/>
        <c:numFmt formatCode="General" sourceLinked="1"/>
        <c:tickLblPos val="nextTo"/>
        <c:crossAx val="182726656"/>
        <c:crosses val="autoZero"/>
        <c:crossBetween val="between"/>
      </c:valAx>
    </c:plotArea>
    <c:plotVisOnly val="1"/>
    <c:dispBlanksAs val="gap"/>
  </c:chart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48233-1D21-446D-A3B6-E55256BB8B09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4345A-FC72-4589-82F0-145DF22539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0973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4345A-FC72-4589-82F0-145DF22539A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14FE1-48AA-4EEB-8C26-3555153C69DE}" type="datetimeFigureOut">
              <a:rPr lang="ru-RU" smtClean="0"/>
              <a:pPr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F4672-2061-4C5E-B282-F554C3FD8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chart" Target="../charts/chart4.xml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hart" Target="../charts/chart2.xml"/><Relationship Id="rId5" Type="http://schemas.openxmlformats.org/officeDocument/2006/relationships/image" Target="../media/image5.png"/><Relationship Id="rId10" Type="http://schemas.openxmlformats.org/officeDocument/2006/relationships/chart" Target="../charts/chart1.xml"/><Relationship Id="rId4" Type="http://schemas.openxmlformats.org/officeDocument/2006/relationships/slide" Target="slide35.xml"/><Relationship Id="rId9" Type="http://schemas.openxmlformats.org/officeDocument/2006/relationships/image" Target="../media/image9.png"/><Relationship Id="rId1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55;&#1077;&#1088;&#1089;&#1087;&#1077;&#1082;&#1090;&#1080;&#1074;&#1085;&#1086;&#1077;%20&#1087;&#1083;&#1072;&#1085;&#1080;&#1088;&#1086;&#1074;&#1072;&#1085;&#1080;&#1077;.do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slide" Target="slide3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nsportal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2" y="7937"/>
            <a:ext cx="916834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692696"/>
            <a:ext cx="7488832" cy="864096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49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Петухова </a:t>
            </a:r>
            <a:r>
              <a:rPr lang="ru-RU" sz="49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Татьяна </a:t>
            </a:r>
            <a:r>
              <a:rPr lang="ru-RU" sz="49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Павловна</a:t>
            </a:r>
            <a:br>
              <a:rPr lang="ru-RU" sz="49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Cambria" pitchFamily="18" charset="0"/>
                <a:ea typeface="+mn-ea"/>
                <a:cs typeface="Calibri" pitchFamily="34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Cambria" pitchFamily="18" charset="0"/>
                <a:ea typeface="+mn-ea"/>
                <a:cs typeface="Calibri" pitchFamily="34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1628800"/>
            <a:ext cx="5472608" cy="460851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работы: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образовательное учреждение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«Детский сад № 11 «Колосок»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Семеновский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Должность: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работы: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лет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Образование: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 профессиональное</a:t>
            </a:r>
            <a:r>
              <a:rPr lang="ru-RU" sz="1600" b="1" dirty="0" smtClean="0">
                <a:solidFill>
                  <a:prstClr val="black"/>
                </a:solidFill>
                <a:latin typeface="Cambria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prstClr val="black"/>
                </a:solidFill>
                <a:latin typeface="Cambria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solidFill>
                  <a:srgbClr val="002060"/>
                </a:solidFill>
                <a:latin typeface="Cambria" pitchFamily="18" charset="0"/>
                <a:cs typeface="Calibri" pitchFamily="34" charset="0"/>
              </a:rPr>
              <a:t>E-mail</a:t>
            </a:r>
            <a:r>
              <a:rPr lang="ru-RU" sz="2000" b="1" dirty="0" smtClean="0">
                <a:solidFill>
                  <a:srgbClr val="002060"/>
                </a:solidFill>
                <a:latin typeface="Cambria" pitchFamily="18" charset="0"/>
                <a:cs typeface="Calibri" pitchFamily="34" charset="0"/>
              </a:rPr>
              <a:t>: </a:t>
            </a:r>
            <a:r>
              <a:rPr lang="en-US" sz="2000" dirty="0" smtClean="0">
                <a:solidFill>
                  <a:schemeClr val="tx1"/>
                </a:solidFill>
                <a:latin typeface="Cambria" pitchFamily="18" charset="0"/>
                <a:cs typeface="Calibri" pitchFamily="34" charset="0"/>
              </a:rPr>
              <a:t>petyxovatp@mail.ru</a:t>
            </a:r>
            <a:endParaRPr lang="ru-RU" sz="20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18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</a:b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Екатерина\Desktop\w4w8eEl0KCE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3168352" cy="4867804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8" name="AutoShape 2" descr="data:image/png;base64,iVBORw0KGgoAAAANSUhEUgAAAhIAAAHCCAYAAAC66yANAAAT/ElEQVR4Xu3WoREAAAgDMbr/0uzwOviaHOJ3jgABAgQIECAQBRZ3ZgQIECBAgACBExKe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Hhx2gHDwNl0jg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0" y="5589240"/>
            <a:ext cx="9144000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+mn-ea"/>
                <a:cs typeface="Times New Roman" panose="02020603050405020304" pitchFamily="18" charset="0"/>
              </a:rPr>
              <a:t>Мое педагогическое кредо: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Я стараюсь, сделать так, чтобы для моих воспитанников детство осталось самой удивительной, чудесной порой жизни. Стремлюсь придерживаться правила пяти «П»: принять, понять, помочь, приласкать, посочувствовать, потому что самая большая ценность на Земле - это </a:t>
            </a: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ДЕТИ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 .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/>
            </a:r>
            <a:b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</a:b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228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04665"/>
            <a:ext cx="8640960" cy="115212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altLang="ru-RU" sz="3600" b="1" dirty="0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«Развитие </a:t>
            </a:r>
            <a:r>
              <a:rPr lang="ru-RU" altLang="ru-RU" sz="3600" b="1" dirty="0" err="1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графомоторных</a:t>
            </a:r>
            <a:r>
              <a:rPr lang="ru-RU" altLang="ru-RU" sz="3600" b="1" dirty="0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 навыков у детей старшего </a:t>
            </a:r>
          </a:p>
          <a:p>
            <a:pPr marL="0" indent="0" algn="ctr">
              <a:buNone/>
            </a:pPr>
            <a:r>
              <a:rPr lang="ru-RU" altLang="ru-RU" sz="3600" b="1" dirty="0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дошкольного возраста </a:t>
            </a:r>
          </a:p>
          <a:p>
            <a:pPr marL="0" indent="0" algn="ctr">
              <a:buNone/>
            </a:pPr>
            <a:r>
              <a:rPr lang="ru-RU" altLang="ru-RU" sz="3600" b="1" dirty="0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через </a:t>
            </a:r>
            <a:r>
              <a:rPr lang="ru-RU" altLang="ru-RU" sz="3600" b="1" dirty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 </a:t>
            </a:r>
            <a:r>
              <a:rPr lang="ru-RU" altLang="ru-RU" sz="3600" b="1" dirty="0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разные виды деятельности»</a:t>
            </a:r>
            <a:endParaRPr lang="ru-RU" sz="59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i="1" dirty="0" smtClean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i="1" dirty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sz="3800" dirty="0" smtClean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sz="3800" dirty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sz="7400" dirty="0" smtClean="0">
              <a:latin typeface="Times New Roman"/>
              <a:ea typeface="Times New Roman"/>
              <a:cs typeface="Times New Roman"/>
            </a:endParaRPr>
          </a:p>
          <a:p>
            <a:pPr marL="885825" algn="r">
              <a:lnSpc>
                <a:spcPct val="115000"/>
              </a:lnSpc>
              <a:spcAft>
                <a:spcPts val="600"/>
              </a:spcAft>
            </a:pPr>
            <a:endParaRPr lang="ru-RU" sz="7400" dirty="0">
              <a:latin typeface="Times New Roman"/>
              <a:ea typeface="Times New Roman"/>
              <a:cs typeface="Times New Roman"/>
            </a:endParaRPr>
          </a:p>
          <a:p>
            <a:pPr marL="611505" indent="0" algn="ctr">
              <a:lnSpc>
                <a:spcPct val="115000"/>
              </a:lnSpc>
              <a:spcAft>
                <a:spcPts val="600"/>
              </a:spcAft>
              <a:buNone/>
            </a:pPr>
            <a:endParaRPr lang="ru-RU" sz="7400" b="1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611505" indent="0" algn="ctr">
              <a:lnSpc>
                <a:spcPct val="115000"/>
              </a:lnSpc>
              <a:spcAft>
                <a:spcPts val="600"/>
              </a:spcAft>
              <a:buNone/>
            </a:pPr>
            <a:endParaRPr lang="ru-RU" sz="74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C:\Users\Екатерина\Desktop\фотки\DSC03951.JPG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72816"/>
            <a:ext cx="4968553" cy="37264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98940915"/>
              </p:ext>
            </p:extLst>
          </p:nvPr>
        </p:nvGraphicFramePr>
        <p:xfrm>
          <a:off x="179512" y="5465095"/>
          <a:ext cx="8532440" cy="2811780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8100392"/>
              </a:tblGrid>
              <a:tr h="12961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«Истоки способностей и дарования детей - на кончиках их пальцев. От пальцев, образно говоря, идут тончайшие нити-ручейки, которые питают источник творческой мысли. Другими словами, </a:t>
                      </a: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</a:t>
                      </a: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больше </a:t>
                      </a:r>
                      <a:r>
                        <a:rPr lang="ru-RU" sz="1400" b="1" i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мастерства в детской руке, тем лучше ребенок» </a:t>
                      </a:r>
                      <a:endParaRPr lang="ru-RU" sz="11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</a:t>
                      </a:r>
                      <a:r>
                        <a:rPr lang="ru-RU" sz="1600" b="1" i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В.А</a:t>
                      </a:r>
                      <a:r>
                        <a:rPr lang="ru-RU" sz="1600" b="1" i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Сухомлинский</a:t>
                      </a:r>
                      <a:r>
                        <a:rPr lang="ru-RU" sz="1600" b="1" i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ru-RU" sz="1200" b="1" i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8914" name="AutoShape 2" descr="data:image/png;base64,iVBORw0KGgoAAAANSUhEUgAAAhIAAAHCCAYAAAC66yANAAAT/ElEQVR4Xu3WoREAAAgDMbr/0uzwOviaHOJ3jgABAgQIECAQBRZ3ZgQIECBAgACBExKe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BASfoAAAQIECBDIAkIi0xkSIECAAAECQsIPECBAgAABAllASGQ6QwIECBAgQEBI+AECBAgQIEAgCwiJTGdIgAABAgQICAk/QIAAAQIECGQBIZHpDAkQIECAAAEh4QcIECBAgACBLCAkMp0hAQIECBAgICT8AAECBAgQIJAFhESmMyRAgAABAgSEhB8gQIAAAQIEsoCQyHSGBAgQIECAgJDwAwQIECBAgEAWEBKZzpAAAQIECBAQEn6AAAECBAgQyAJCItMZEiBAgAABAkLCDxAgQIAAAQJZQEhkOkMCBAgQIEBASPgBAgQIECBAIAsIiUxnSIAAAQIECAgJP0CAAAECBAhkASGR6QwJECBAgAABIeEHCBAgQIAAgSwgJDKdIQECBAgQICAk/AABAgQIECCQBYREpjMkQIAAAQIEhIQfIECAAAECBLKAkMh0hgQIECBAgICQ8AMECBAgQIBAFhASmc6QAAECBAgQEBJ+gAABAgQIEMgCQiLTGRIgQIAAAQJCwg8QIECAAAECWUBIZDpDAgQIECBAQEj4AQIECBAgQCALCIlMZ0iAAAECBAgICT9AgAABAgQIZAEhkekMCRAgQIAAASHhBwgQIECAAIEsICQynSEBAgQIECAgJPwAAQIECBAgkAWERKYzJECAAAECBISEHyBAgAABAgSygJDIdIYECBAgQICAkPADBAgQIECAQBYQEpnOkAABAgQIEHhx2gHDwNl0jg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245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548680"/>
            <a:ext cx="7690048" cy="936104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0"/>
              </a:spcBef>
              <a:defRPr/>
            </a:pPr>
            <a:r>
              <a:rPr lang="ru-RU" sz="2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3100" b="1" dirty="0" smtClean="0">
                <a:solidFill>
                  <a:srgbClr val="002060"/>
                </a:solidFill>
                <a:latin typeface="Monotype Corsiva" pitchFamily="66" charset="0"/>
              </a:rPr>
              <a:t>Условия формирования личного </a:t>
            </a:r>
            <a:r>
              <a:rPr lang="ru-RU" altLang="ru-RU" sz="3100" b="1" dirty="0">
                <a:solidFill>
                  <a:srgbClr val="002060"/>
                </a:solidFill>
                <a:latin typeface="Monotype Corsiva" pitchFamily="66" charset="0"/>
              </a:rPr>
              <a:t>вклада педагога</a:t>
            </a:r>
            <a:r>
              <a:rPr lang="ru-RU" sz="31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1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3100" b="1" dirty="0" smtClean="0">
                <a:solidFill>
                  <a:srgbClr val="002060"/>
                </a:solidFill>
                <a:latin typeface="Monotype Corsiva" pitchFamily="66" charset="0"/>
              </a:rPr>
              <a:t>в развитие образования</a:t>
            </a:r>
            <a:r>
              <a:rPr lang="ru-RU" sz="31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1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31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31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412776"/>
            <a:ext cx="7416824" cy="4680520"/>
          </a:xfrm>
        </p:spPr>
        <p:txBody>
          <a:bodyPr>
            <a:noAutofit/>
          </a:bodyPr>
          <a:lstStyle/>
          <a:p>
            <a:pPr marL="0" lvl="0" indent="0">
              <a:buClr>
                <a:srgbClr val="31B6FD"/>
              </a:buClr>
              <a:buNone/>
            </a:pPr>
            <a:r>
              <a:rPr lang="ru-RU" sz="2000" b="1" i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Научно – исследовательские условия</a:t>
            </a:r>
            <a:r>
              <a:rPr lang="ru-RU" sz="2000" b="1" i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Изучение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научно-методической литературы: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области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развития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тонких движений пальцев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рук (тонкой моторики):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Бехтерева В.М, Павлова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П, Гальперина П.Я, Марцинковской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Д, Новикова Н.И, Кольцевой М.М,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М.Я.Аксенова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Л.С.Рузина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Т.А.Ткаченко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К.Д. Ушинский</a:t>
            </a:r>
          </a:p>
          <a:p>
            <a:pPr marL="0" lvl="0" indent="0" algn="just">
              <a:buClr>
                <a:srgbClr val="31B6FD"/>
              </a:buClr>
              <a:buNone/>
            </a:pP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2000" b="1" i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Методические </a:t>
            </a:r>
            <a:r>
              <a:rPr lang="ru-RU" sz="2000" b="1" i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условия:</a:t>
            </a:r>
            <a:r>
              <a:rPr lang="ru-RU" sz="2000" b="1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Изучение педагогических работ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области формирования и развития мелкой моторики и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графомоторных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навыков: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С.Е.Большаковой,  В.В.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Цвынтарного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Навиковская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А., Солнцева Е.А., Белова Т.В.,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Стефанова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Н.Л.</a:t>
            </a: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b="1" i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Организационно–педагогические условия: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Активное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участие в работе ММО  воспитателей по познавательному развитию, обмен опытом в профессиональных педагогических сетевых сообществах (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nsportal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1800" dirty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8705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91373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0432"/>
          </a:xfrm>
        </p:spPr>
        <p:txBody>
          <a:bodyPr>
            <a:normAutofit fontScale="90000"/>
          </a:bodyPr>
          <a:lstStyle/>
          <a:p>
            <a:r>
              <a:rPr lang="ru-RU" altLang="ru-RU" b="1" dirty="0" smtClean="0">
                <a:solidFill>
                  <a:srgbClr val="04617B"/>
                </a:solidFill>
                <a:latin typeface="Monotype Corsiva" pitchFamily="66" charset="0"/>
              </a:rPr>
              <a:t/>
            </a:r>
            <a:br>
              <a:rPr lang="ru-RU" altLang="ru-RU" b="1" dirty="0" smtClean="0">
                <a:solidFill>
                  <a:srgbClr val="04617B"/>
                </a:solidFill>
                <a:latin typeface="Monotype Corsiva" pitchFamily="66" charset="0"/>
              </a:rPr>
            </a:br>
            <a:r>
              <a:rPr lang="ru-RU" altLang="ru-RU" sz="3100" b="1" dirty="0" smtClean="0">
                <a:solidFill>
                  <a:srgbClr val="002060"/>
                </a:solidFill>
                <a:latin typeface="Monotype Corsiva" pitchFamily="66" charset="0"/>
              </a:rPr>
              <a:t>Актуальность личного вклада педагога</a:t>
            </a:r>
            <a:r>
              <a:rPr lang="ru-RU" altLang="ru-RU" sz="3100" b="1" dirty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altLang="ru-RU" sz="3100" b="1" dirty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3100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938318"/>
            <a:ext cx="8640960" cy="79208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ФГОС ДО рассматривает формирование отношения к образованию как к одной из ведущих  жизненных  ценностей. 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844824"/>
            <a:ext cx="8640960" cy="79208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Современная школа предъявляет высокие требования к детям, поступающим в первый класс. </a:t>
            </a:r>
          </a:p>
          <a:p>
            <a:pPr algn="ctr"/>
            <a:endParaRPr lang="ru-RU" sz="14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3528" y="5733256"/>
            <a:ext cx="8640960" cy="86409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ДОУ в инновационной площадке ГБОУ ДПО НИРО «Разработка и апробация программно-методического обеспечения подготовки детей к обучению в школе в соответствии с ФГОС ДО и ФГОС НОО».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528" y="3937870"/>
            <a:ext cx="8640960" cy="720080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Родителей всегда волнует вопрос, как обеспечить полноценное развитие ребенка в дошкольном возрасте, как правильно подготовить его к школе.</a:t>
            </a:r>
          </a:p>
          <a:p>
            <a:pPr algn="ctr"/>
            <a:endParaRPr lang="ru-RU" sz="14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3528" y="2780928"/>
            <a:ext cx="8640960" cy="93610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Учителя отмечают, что дети на первом этапе обучения чаще всего испытывают затруднения с овладением навыков письма:  быстро  устаёт  рука, теряется рабочая  строка, не получается правильное  написание  букв.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15834" y="4797152"/>
            <a:ext cx="8640960" cy="79208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Сформированность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мелкомоторных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графических навыков на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предшкольном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этапе является определяющим фактором при обучении письму в начальной школе. 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018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Теоретическое обоснование личного вклада педагога в развитие образования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528" y="1484784"/>
            <a:ext cx="3168352" cy="64807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М.М. Кольцова, В.М.Бехтерева , И.П.Павлова, П.Я Гальперина, </a:t>
            </a:r>
          </a:p>
          <a:p>
            <a:pPr algn="ctr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Т.Д Марцинковская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3635896" y="1556792"/>
            <a:ext cx="978408" cy="484632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16016" y="1340768"/>
            <a:ext cx="4248472" cy="1152128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31B6FD"/>
              </a:buClr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«…Одним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показателей и условий хорошего физического и нервно – психического развития ребёнка является развитие его руки, кисти, ручных умений или, как принято называть, мелкой пальцевой моторики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лево 10"/>
          <p:cNvSpPr/>
          <p:nvPr/>
        </p:nvSpPr>
        <p:spPr>
          <a:xfrm>
            <a:off x="4499992" y="2852936"/>
            <a:ext cx="978408" cy="48463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9512" y="2636912"/>
            <a:ext cx="4248472" cy="1008112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rgbClr val="31B6FD"/>
              </a:buClr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«.. одним из компонентов четкого почерка является ритмичность движений пальцев руки в процессе письма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.» </a:t>
            </a:r>
            <a:endParaRPr lang="ru-RU" sz="14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52120" y="2780928"/>
            <a:ext cx="3168352" cy="64807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К.Д.Ушинский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932040" y="3789040"/>
            <a:ext cx="4032448" cy="1152128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31B6FD"/>
              </a:buClr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31B6FD"/>
              </a:buClr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«Мелкая моторика-одна из сторон двигательной сферы, которая непосредственно связана  с овладением предметными действиями, развитием продуктивных видов деятельности, письмом» </a:t>
            </a:r>
          </a:p>
          <a:p>
            <a:pPr lvl="0">
              <a:buClr>
                <a:srgbClr val="31B6FD"/>
              </a:buClr>
            </a:pPr>
            <a:endParaRPr lang="ru-RU" sz="14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23528" y="4077072"/>
            <a:ext cx="3456384" cy="720080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М.Я.Аксенова,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Л.С.Рузина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Т.А.Ткаченко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endParaRPr lang="ru-RU" sz="1400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79512" y="5373216"/>
            <a:ext cx="4320480" cy="936104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31B6FD"/>
              </a:buClr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Clr>
                <a:srgbClr val="31B6FD"/>
              </a:buClr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ручной умелости детской руки можно определить степень соответствия возрастным нормам, требованиям и «стандартам», степень и  подготовленность руки к школьному обучению.»</a:t>
            </a:r>
          </a:p>
          <a:p>
            <a:pPr algn="ctr">
              <a:buClr>
                <a:srgbClr val="31B6FD"/>
              </a:buClr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711405" y="5507520"/>
            <a:ext cx="3168352" cy="64807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С.Е. Большакова, Е.Е.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Цвынтарный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1400" dirty="0"/>
          </a:p>
        </p:txBody>
      </p:sp>
      <p:sp>
        <p:nvSpPr>
          <p:cNvPr id="19" name="Стрелка вправо 18"/>
          <p:cNvSpPr/>
          <p:nvPr/>
        </p:nvSpPr>
        <p:spPr>
          <a:xfrm>
            <a:off x="3851920" y="4149080"/>
            <a:ext cx="978408" cy="484632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лево 19"/>
          <p:cNvSpPr/>
          <p:nvPr/>
        </p:nvSpPr>
        <p:spPr>
          <a:xfrm>
            <a:off x="4572000" y="5589240"/>
            <a:ext cx="978408" cy="48463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72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76064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solidFill>
                  <a:srgbClr val="002060"/>
                </a:solidFill>
                <a:latin typeface="Monotype Corsiva" pitchFamily="66" charset="0"/>
              </a:rPr>
              <a:t>Ц</a:t>
            </a:r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ель работы: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59" cy="5400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Способствовать развитию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графомоторных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навыков старших дошкольников через разные виды деятельности, развивая у детей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тонкокоординирующие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движения пальцев рук (мелкую моторику), совершенствуя их зрительное восприятие и  память.  </a:t>
            </a:r>
          </a:p>
          <a:p>
            <a:pPr marL="0" indent="0" algn="ctr">
              <a:buNone/>
            </a:pPr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  <a:ea typeface="+mj-ea"/>
                <a:cs typeface="+mj-cs"/>
              </a:rPr>
              <a:t>Задачи:</a:t>
            </a:r>
            <a:endParaRPr lang="ru-RU" alt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1.Способствовать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развитию у детей интереса к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играм по развитию  </a:t>
            </a:r>
            <a:r>
              <a:rPr lang="ru-RU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мелкомоторных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навыков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через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двигательные умения и навыки в манипуляциях с различными предметами (твердыми и мягкими, упругими, гладкими и шероховатыми);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2.Формировать элементарные графические умения: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 владеть карандашом, развивать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зрительно-пространственную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ориентацию на листе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бумаги;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формировать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аналитическое восприятие.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3.Формировать  у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детей: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-умение слушать, понимать, выполнять словесные установки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педагога.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4.Повысить компетентность родителей в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подготовке детей к школе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ru-RU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085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Ведущая педагогическая идея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1268760"/>
            <a:ext cx="7408333" cy="1440160"/>
          </a:xfrm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 комплексного взаимодействия детей – родителей и педагога в подготовке руки к письму в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преддошкольный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период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через разные виды деятельности, с использованием разработанной системы.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5" name="Picture 7" descr="C:\Users\Екатерина\Desktop\фотки\DSC039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80928"/>
            <a:ext cx="4800532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0352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altLang="ru-RU" sz="3100" b="1" dirty="0" err="1" smtClean="0">
                <a:solidFill>
                  <a:srgbClr val="002060"/>
                </a:solidFill>
                <a:latin typeface="Monotype Corsiva" pitchFamily="66" charset="0"/>
              </a:rPr>
              <a:t>Деятельностный</a:t>
            </a:r>
            <a:r>
              <a:rPr lang="ru-RU" altLang="ru-RU" sz="3100" b="1" dirty="0" smtClean="0">
                <a:solidFill>
                  <a:srgbClr val="002060"/>
                </a:solidFill>
                <a:latin typeface="Monotype Corsiva" pitchFamily="66" charset="0"/>
              </a:rPr>
              <a:t> аспект  личного  вклада педагога в развитие образования</a:t>
            </a:r>
            <a:r>
              <a:rPr lang="ru-RU" altLang="ru-RU" sz="2800" b="1" dirty="0" smtClean="0">
                <a:solidFill>
                  <a:schemeClr val="tx2"/>
                </a:solidFill>
                <a:latin typeface="Monotype Corsiva" pitchFamily="66" charset="0"/>
              </a:rPr>
              <a:t/>
            </a:r>
            <a:br>
              <a:rPr lang="ru-RU" altLang="ru-RU" sz="2800" b="1" dirty="0" smtClean="0">
                <a:solidFill>
                  <a:schemeClr val="tx2"/>
                </a:solidFill>
                <a:latin typeface="Monotype Corsiva" pitchFamily="66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9830604"/>
              </p:ext>
            </p:extLst>
          </p:nvPr>
        </p:nvGraphicFramePr>
        <p:xfrm>
          <a:off x="131337" y="692696"/>
          <a:ext cx="8833151" cy="1119908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240360"/>
                <a:gridCol w="3168352"/>
                <a:gridCol w="2424439"/>
              </a:tblGrid>
              <a:tr h="314439">
                <a:tc gridSpan="3">
                  <a:txBody>
                    <a:bodyPr/>
                    <a:lstStyle/>
                    <a:p>
                      <a:pPr algn="ctr"/>
                      <a:r>
                        <a:rPr lang="ru-RU" altLang="ru-RU" sz="1600" b="1" dirty="0" smtClean="0">
                          <a:solidFill>
                            <a:schemeClr val="tx1"/>
                          </a:solidFill>
                        </a:rPr>
                        <a:t>1. Поисково-</a:t>
                      </a:r>
                      <a:r>
                        <a:rPr lang="ru-RU" altLang="ru-RU" sz="1600" b="1" baseline="0" dirty="0" smtClean="0">
                          <a:solidFill>
                            <a:schemeClr val="tx1"/>
                          </a:solidFill>
                        </a:rPr>
                        <a:t> аналитический этап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85853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Воспитатель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Дети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Родители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828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500"/>
                        </a:lnSpc>
                        <a:buNone/>
                      </a:pP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Изучение  психолого- педагогической,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методической </a:t>
                      </a: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литературы по теме;</a:t>
                      </a:r>
                      <a:endParaRPr lang="ru-RU" sz="1400" i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Диагностика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i="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Анкетирование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i="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63752245"/>
              </p:ext>
            </p:extLst>
          </p:nvPr>
        </p:nvGraphicFramePr>
        <p:xfrm>
          <a:off x="107505" y="2708920"/>
          <a:ext cx="8856983" cy="17602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201029"/>
                <a:gridCol w="3207682"/>
                <a:gridCol w="2448272"/>
              </a:tblGrid>
              <a:tr h="288032">
                <a:tc gridSpan="3">
                  <a:txBody>
                    <a:bodyPr/>
                    <a:lstStyle/>
                    <a:p>
                      <a:pPr algn="ctr"/>
                      <a:r>
                        <a:rPr lang="ru-RU" altLang="ru-RU" sz="1600" dirty="0" smtClean="0">
                          <a:solidFill>
                            <a:schemeClr val="tx1"/>
                          </a:solidFill>
                        </a:rPr>
                        <a:t>3. Основной этап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396535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endParaRPr lang="ru-RU" sz="140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Практическое применение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системы работы  по четырем основным </a:t>
                      </a:r>
                      <a:r>
                        <a:rPr lang="ru-RU" sz="1400" i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направ-лениям</a:t>
                      </a: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по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подготовке</a:t>
                      </a: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дошкольников к письму.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Обогащение</a:t>
                      </a:r>
                      <a:r>
                        <a:rPr lang="ru-RU" sz="140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РППС.</a:t>
                      </a:r>
                      <a:endParaRPr lang="ru-RU" sz="140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400" i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Включение игр и игровых упражнений по подготовке руки к письму в совместную деятельность воспитателя и детей;</a:t>
                      </a:r>
                      <a:r>
                        <a:rPr lang="ru-RU" sz="1400" i="0" kern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i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Активное</a:t>
                      </a:r>
                      <a:r>
                        <a:rPr lang="ru-RU" sz="1400" i="0" kern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i="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развивающих игр в ООД,  прогулках, в досуговое время.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Участие родителей в семи-нарах-практикумах,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</a:rPr>
                        <a:t>родительских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клубах; Изготовление и </a:t>
                      </a:r>
                      <a:r>
                        <a:rPr lang="ru-RU" sz="1400" i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использо-вание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игровых пособий и </a:t>
                      </a:r>
                      <a:r>
                        <a:rPr lang="ru-RU" sz="1400" i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ди-дактических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игр в </a:t>
                      </a:r>
                      <a:r>
                        <a:rPr lang="ru-RU" sz="1400" i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совмест</a:t>
                      </a: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-ной деятельности с детьми.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78115849"/>
              </p:ext>
            </p:extLst>
          </p:nvPr>
        </p:nvGraphicFramePr>
        <p:xfrm>
          <a:off x="107504" y="4437112"/>
          <a:ext cx="8856984" cy="19507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240360"/>
                <a:gridCol w="3168352"/>
                <a:gridCol w="2448272"/>
              </a:tblGrid>
              <a:tr h="321786">
                <a:tc gridSpan="3">
                  <a:txBody>
                    <a:bodyPr/>
                    <a:lstStyle/>
                    <a:p>
                      <a:pPr algn="ctr"/>
                      <a:r>
                        <a:rPr lang="ru-RU" altLang="ru-RU" sz="1600" b="1" dirty="0" smtClean="0">
                          <a:solidFill>
                            <a:schemeClr val="tx1"/>
                          </a:solidFill>
                        </a:rPr>
                        <a:t>4. Обобщающий этап</a:t>
                      </a:r>
                      <a:endParaRPr lang="ru-RU" sz="16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5504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Пополнение метод. кабинета картотекой игровых упражнений и методических материалов по формированию </a:t>
                      </a:r>
                      <a:r>
                        <a:rPr kumimoji="0" lang="ru-RU" altLang="ru-RU" sz="1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мелкомоторных</a:t>
                      </a:r>
                      <a:r>
                        <a:rPr kumimoji="0" lang="ru-RU" alt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наывыков</a:t>
                      </a:r>
                      <a:r>
                        <a:rPr kumimoji="0" lang="ru-RU" alt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; Проведение семинара-практикума для воспитателей; Публикации в СМИ; Участие во всероссийских конкурсах.</a:t>
                      </a:r>
                      <a:endParaRPr kumimoji="0" lang="ru-RU" altLang="ru-RU" sz="1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Презентация детских работ;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участие в конкурсах;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повторная диагностика.;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участие во всероссийских конкурсах.</a:t>
                      </a:r>
                      <a:endParaRPr kumimoji="0" lang="ru-RU" sz="1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Выставка-Презентация игровых пособий и дидактических игр по формированию </a:t>
                      </a:r>
                      <a:r>
                        <a:rPr kumimoji="0" lang="ru-RU" sz="1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графомоторных</a:t>
                      </a: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 навыков.</a:t>
                      </a:r>
                      <a:endParaRPr kumimoji="0" lang="ru-RU" sz="1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9830604"/>
              </p:ext>
            </p:extLst>
          </p:nvPr>
        </p:nvGraphicFramePr>
        <p:xfrm>
          <a:off x="107504" y="1772816"/>
          <a:ext cx="8856984" cy="9982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240360"/>
                <a:gridCol w="3168352"/>
                <a:gridCol w="2448272"/>
              </a:tblGrid>
              <a:tr h="305070">
                <a:tc gridSpan="3">
                  <a:txBody>
                    <a:bodyPr/>
                    <a:lstStyle/>
                    <a:p>
                      <a:pPr algn="ctr"/>
                      <a:r>
                        <a:rPr lang="ru-RU" altLang="ru-RU" sz="1600" b="1" dirty="0" smtClean="0">
                          <a:solidFill>
                            <a:schemeClr val="tx1"/>
                          </a:solidFill>
                        </a:rPr>
                        <a:t>2. Подготовительный этап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31034">
                <a:tc>
                  <a:txBody>
                    <a:bodyPr/>
                    <a:lstStyle/>
                    <a:p>
                      <a:pPr marL="0" indent="0" algn="ctr">
                        <a:lnSpc>
                          <a:spcPts val="1500"/>
                        </a:lnSpc>
                        <a:buNone/>
                      </a:pPr>
                      <a:r>
                        <a:rPr lang="ru-RU" sz="14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  системы и плана  работы; Анализ РППС в группе.</a:t>
                      </a:r>
                      <a:endParaRPr lang="ru-RU" sz="14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Предварительная работа по формированию знаний о школе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i="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Информационно – просветительская деятельность</a:t>
                      </a:r>
                      <a:endParaRPr lang="ru-RU" sz="1400" i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0352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553640"/>
          </a:xfrm>
        </p:spPr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Поисково-аналитический этап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6470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Изучение  психолого - педагогической, методической литературы 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3068960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Первичная  диагностика детей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923" y="1272426"/>
            <a:ext cx="1431925" cy="1611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24" y="1297291"/>
            <a:ext cx="1296144" cy="1639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883" y="1278052"/>
            <a:ext cx="1395413" cy="1608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276167"/>
            <a:ext cx="1408113" cy="1608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848" y="1262199"/>
            <a:ext cx="1368152" cy="1639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" name="Содержимое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45776045"/>
              </p:ext>
            </p:extLst>
          </p:nvPr>
        </p:nvGraphicFramePr>
        <p:xfrm>
          <a:off x="0" y="3789040"/>
          <a:ext cx="374441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26" name="Содержимое 9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="" xmlns:p14="http://schemas.microsoft.com/office/powerpoint/2010/main" val="727614419"/>
              </p:ext>
            </p:extLst>
          </p:nvPr>
        </p:nvGraphicFramePr>
        <p:xfrm>
          <a:off x="1691680" y="3789040"/>
          <a:ext cx="4857750" cy="28580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27" name="Содержимое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="" xmlns:p14="http://schemas.microsoft.com/office/powerpoint/2010/main" val="62122013"/>
              </p:ext>
            </p:extLst>
          </p:nvPr>
        </p:nvGraphicFramePr>
        <p:xfrm>
          <a:off x="3635896" y="3861048"/>
          <a:ext cx="482453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3745885" y="3438291"/>
            <a:ext cx="3024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cs typeface="Times New Roman" pitchFamily="18" charset="0"/>
              </a:rPr>
              <a:t>Зрительный </a:t>
            </a:r>
            <a:r>
              <a:rPr lang="ru-RU" b="1" dirty="0" err="1" smtClean="0">
                <a:cs typeface="Times New Roman" pitchFamily="18" charset="0"/>
              </a:rPr>
              <a:t>гнозис</a:t>
            </a:r>
            <a:endParaRPr lang="ru-RU" b="1" dirty="0" smtClean="0">
              <a:cs typeface="Times New Roman" pitchFamily="18" charset="0"/>
            </a:endParaRPr>
          </a:p>
        </p:txBody>
      </p:sp>
      <p:graphicFrame>
        <p:nvGraphicFramePr>
          <p:cNvPr id="29" name="Содержимое 9"/>
          <p:cNvGraphicFramePr>
            <a:graphicFrameLocks/>
          </p:cNvGraphicFramePr>
          <p:nvPr/>
        </p:nvGraphicFramePr>
        <p:xfrm>
          <a:off x="6300192" y="4293096"/>
          <a:ext cx="4464496" cy="2376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6119664" y="3438291"/>
            <a:ext cx="3024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Техника письма</a:t>
            </a:r>
            <a:endParaRPr lang="ru-RU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-642682" y="3438292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cs typeface="Times New Roman" pitchFamily="18" charset="0"/>
              </a:rPr>
              <a:t>Развитие мышц</a:t>
            </a:r>
          </a:p>
          <a:p>
            <a:pPr algn="ctr"/>
            <a:r>
              <a:rPr lang="ru-RU" b="1" dirty="0" smtClean="0">
                <a:cs typeface="Times New Roman" pitchFamily="18" charset="0"/>
              </a:rPr>
              <a:t> пальцев руки</a:t>
            </a:r>
            <a:endParaRPr lang="ru-RU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187624" y="3438291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cs typeface="Times New Roman" pitchFamily="18" charset="0"/>
              </a:rPr>
              <a:t>Пространственные представления</a:t>
            </a:r>
          </a:p>
        </p:txBody>
      </p:sp>
      <p:pic>
        <p:nvPicPr>
          <p:cNvPr id="21" name="Рисунок 7" descr="Игры для развития мелкой моторики для детей 3-4 года Развити…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3467" y="1284897"/>
            <a:ext cx="1446455" cy="1652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0352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839754" y="4554"/>
            <a:ext cx="74888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Подготовительный этап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Разработка системы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деятельности по подготовке руки к письму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Выноска со стрелкой вправо 19"/>
          <p:cNvSpPr/>
          <p:nvPr/>
        </p:nvSpPr>
        <p:spPr>
          <a:xfrm>
            <a:off x="395536" y="2132856"/>
            <a:ext cx="3528392" cy="1368152"/>
          </a:xfrm>
          <a:prstGeom prst="rightArrowCallout">
            <a:avLst>
              <a:gd name="adj1" fmla="val 21340"/>
              <a:gd name="adj2" fmla="val 8581"/>
              <a:gd name="adj3" fmla="val 228"/>
              <a:gd name="adj4" fmla="val 64299"/>
            </a:avLst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2.Формирование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пространственных представлений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1" name="Выноска со стрелкой вправо 20"/>
          <p:cNvSpPr/>
          <p:nvPr/>
        </p:nvSpPr>
        <p:spPr>
          <a:xfrm>
            <a:off x="395536" y="3789040"/>
            <a:ext cx="3744416" cy="1224136"/>
          </a:xfrm>
          <a:prstGeom prst="rightArrowCallout">
            <a:avLst>
              <a:gd name="adj1" fmla="val 25000"/>
              <a:gd name="adj2" fmla="val 25000"/>
              <a:gd name="adj3" fmla="val 0"/>
              <a:gd name="adj4" fmla="val 68806"/>
            </a:avLst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Развитие умения анализировать состав объекта (развитие зрительного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гнозиса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2" name="Выноска со стрелкой вправо 21"/>
          <p:cNvSpPr/>
          <p:nvPr/>
        </p:nvSpPr>
        <p:spPr>
          <a:xfrm>
            <a:off x="395536" y="5229200"/>
            <a:ext cx="5040560" cy="1080120"/>
          </a:xfrm>
          <a:prstGeom prst="rightArrowCallout">
            <a:avLst>
              <a:gd name="adj1" fmla="val 23236"/>
              <a:gd name="adj2" fmla="val 18533"/>
              <a:gd name="adj3" fmla="val 72326"/>
              <a:gd name="adj4" fmla="val 52077"/>
            </a:avLst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.Формирование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навыков, обеспечивающих технику письма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3419872" y="5157192"/>
            <a:ext cx="5724128" cy="1080120"/>
          </a:xfrm>
          <a:prstGeom prst="flowChartAlternateProcess">
            <a:avLst/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 гигиеническим правилам письма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Знакомство с тетрадью и рабочей строкой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навыка печатания отдельных элементов букв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3419872" y="3645024"/>
            <a:ext cx="5544616" cy="1224136"/>
          </a:xfrm>
          <a:prstGeom prst="flowChartAlternateProcess">
            <a:avLst/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слуховое восприятие;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умение производить зрительный анализ и синтез изображения. </a:t>
            </a:r>
          </a:p>
          <a:p>
            <a:endParaRPr lang="ru-RU" dirty="0"/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3131840" y="2132856"/>
            <a:ext cx="5832648" cy="1368152"/>
          </a:xfrm>
          <a:prstGeom prst="flowChartAlternateProcess">
            <a:avLst/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зрительно – пространственных представлений (в собственном теле, в окружающем пространстве, на листе бумаги)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чувства ритма.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умение ориентироваться на листе бумаги</a:t>
            </a:r>
          </a:p>
          <a:p>
            <a:endParaRPr lang="ru-RU" dirty="0"/>
          </a:p>
        </p:txBody>
      </p:sp>
      <p:sp>
        <p:nvSpPr>
          <p:cNvPr id="24" name="Выноска со стрелкой вправо 23"/>
          <p:cNvSpPr/>
          <p:nvPr/>
        </p:nvSpPr>
        <p:spPr>
          <a:xfrm>
            <a:off x="395536" y="980728"/>
            <a:ext cx="3024336" cy="864096"/>
          </a:xfrm>
          <a:prstGeom prst="rightArrowCallout">
            <a:avLst>
              <a:gd name="adj1" fmla="val 30879"/>
              <a:gd name="adj2" fmla="val 25000"/>
              <a:gd name="adj3" fmla="val 25000"/>
              <a:gd name="adj4" fmla="val 68806"/>
            </a:avLst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1.Развитие мышц пальцев руки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2771800" y="804773"/>
            <a:ext cx="6192688" cy="1184067"/>
          </a:xfrm>
          <a:prstGeom prst="flowChartAlternateProcess">
            <a:avLst/>
          </a:prstGeom>
          <a:solidFill>
            <a:srgbClr val="00B0F0"/>
          </a:solidFill>
          <a:ln>
            <a:solidFill>
              <a:srgbClr val="CC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 правильного захвата орудия  письма.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Формирование умения правильно распределять мышечную нагрузку руки;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мелкомоторных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движений</a:t>
            </a:r>
          </a:p>
          <a:p>
            <a:pPr algn="ctr"/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67544" y="6381328"/>
            <a:ext cx="8388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Перспективное планирование работы по подготовке руки к письму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352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86655" y="-315416"/>
            <a:ext cx="8229600" cy="864096"/>
          </a:xfrm>
        </p:spPr>
        <p:txBody>
          <a:bodyPr>
            <a:noAutofit/>
          </a:bodyPr>
          <a:lstStyle/>
          <a:p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Анализ развивающей предметно- пространственной среды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DSC03544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783970" y="890114"/>
            <a:ext cx="3600400" cy="25223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SC03548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6655" y="3449247"/>
            <a:ext cx="3472813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DSC03547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04047" y="3515339"/>
            <a:ext cx="3498007" cy="2382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611560" y="5733256"/>
            <a:ext cx="801357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Уголок</a:t>
            </a:r>
            <a:r>
              <a:rPr kumimoji="0" lang="ru-RU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 развитию мелкой моторики»</a:t>
            </a:r>
            <a:endParaRPr kumimoji="0" lang="ru-RU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9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Сотрудничество с родителями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Екатерина\Desktop\фотки\DSC039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45614"/>
            <a:ext cx="4400068" cy="3215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5580112" y="5301208"/>
            <a:ext cx="304502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</a:t>
            </a:r>
            <a:r>
              <a:rPr kumimoji="0" lang="ru-RU" sz="72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Родительское</a:t>
            </a:r>
            <a:r>
              <a:rPr kumimoji="0" lang="ru-RU" sz="7200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собрание «</a:t>
            </a:r>
            <a:r>
              <a:rPr lang="ru-RU" sz="7200" i="1" dirty="0" smtClean="0">
                <a:latin typeface="Times New Roman" pitchFamily="18" charset="0"/>
                <a:ea typeface="+mj-ea"/>
                <a:cs typeface="Times New Roman" pitchFamily="18" charset="0"/>
              </a:rPr>
              <a:t>Аспекты готовности ребенка к школьному обучению</a:t>
            </a:r>
            <a:r>
              <a:rPr kumimoji="0" lang="ru-RU" sz="7200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»</a:t>
            </a:r>
            <a:endParaRPr kumimoji="0" lang="ru-RU" sz="720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3960440" cy="3030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3861048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Консультация «Подготовка руки к письму в детском саду»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3244334"/>
            <a:ext cx="23042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endParaRPr lang="ru-RU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endParaRPr lang="ru-RU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endParaRPr lang="ru-RU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endParaRPr lang="ru-RU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837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5904656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ru-RU" sz="1800" b="1" dirty="0" smtClean="0"/>
              <a:t> 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Заголовок 2"/>
          <p:cNvSpPr txBox="1">
            <a:spLocks/>
          </p:cNvSpPr>
          <p:nvPr/>
        </p:nvSpPr>
        <p:spPr>
          <a:xfrm>
            <a:off x="539552" y="116632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Предварительная работа с детьми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latin typeface="Times New Roman" pitchFamily="18" charset="0"/>
                <a:ea typeface="+mj-ea"/>
                <a:cs typeface="Times New Roman" pitchFamily="18" charset="0"/>
              </a:rPr>
              <a:t>Сотрудничество с социумом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2"/>
          <p:cNvSpPr txBox="1">
            <a:spLocks/>
          </p:cNvSpPr>
          <p:nvPr/>
        </p:nvSpPr>
        <p:spPr>
          <a:xfrm>
            <a:off x="189088" y="3163466"/>
            <a:ext cx="4330824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dirty="0" smtClean="0">
                <a:latin typeface="Times New Roman" pitchFamily="18" charset="0"/>
                <a:ea typeface="+mj-ea"/>
                <a:cs typeface="Times New Roman" pitchFamily="18" charset="0"/>
              </a:rPr>
              <a:t>Экскурсия в класс первоклассников </a:t>
            </a:r>
            <a:endParaRPr lang="ru-RU" i="1" noProof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6381328"/>
            <a:ext cx="48601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Экскурсия в школу «Все о школьной жизни»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83393" y="5643808"/>
            <a:ext cx="14350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Посещение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5642238"/>
            <a:ext cx="21445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Посещение спортивного зала</a:t>
            </a:r>
            <a:endParaRPr lang="ru-RU" i="1" dirty="0">
              <a:solidFill>
                <a:prstClr val="black"/>
              </a:solidFill>
            </a:endParaRPr>
          </a:p>
        </p:txBody>
      </p:sp>
      <p:pic>
        <p:nvPicPr>
          <p:cNvPr id="5122" name="Picture 2" descr="F:\материал к презентации\фото\jekskursii-dlja-doshkolnikov-6_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97531"/>
            <a:ext cx="2714377" cy="20596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материал к презентации\фото\v_sportivnom_zale_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3519112"/>
            <a:ext cx="2808313" cy="21943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материал к презентации\фото\img_12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380" y="988828"/>
            <a:ext cx="3062870" cy="21998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10380" y="3203095"/>
            <a:ext cx="2717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Знакомство с учителем</a:t>
            </a:r>
            <a:endParaRPr lang="ru-RU" i="1" dirty="0">
              <a:solidFill>
                <a:prstClr val="black"/>
              </a:solidFill>
            </a:endParaRP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7" y="1003226"/>
            <a:ext cx="3096345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 descr="Картинки по запросу экскурсия в класс первоклассников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3661619"/>
            <a:ext cx="2807210" cy="20518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309893" y="5668672"/>
            <a:ext cx="24069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Посещение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Школьной библиотеки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559761" y="5933635"/>
            <a:ext cx="210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школьной столовой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8817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93818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88640"/>
            <a:ext cx="8640959" cy="792088"/>
          </a:xfrm>
        </p:spPr>
        <p:txBody>
          <a:bodyPr/>
          <a:lstStyle/>
          <a:p>
            <a:pPr marL="0" indent="0"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194" name="Picture 2" descr="F:\материал к презентации\фото\DSC048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3456384" cy="2698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F:\материал к презентации\фото\DSC048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20688"/>
            <a:ext cx="3600400" cy="2710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09428" y="3234574"/>
            <a:ext cx="32673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 познавательному развитию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«Скоро в школу» </a:t>
            </a:r>
            <a:endParaRPr lang="ru-RU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48687" y="6348947"/>
            <a:ext cx="4278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 развитию речи «Расскажи о школе»</a:t>
            </a:r>
            <a:endParaRPr lang="ru-RU" i="1" dirty="0"/>
          </a:p>
        </p:txBody>
      </p:sp>
      <p:pic>
        <p:nvPicPr>
          <p:cNvPr id="10" name="Picture 9" descr="http://xn-----7kcocdvihg7baygeffm.xn--p1ai/wp-content/uploads/2016/12/DSCN48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956" y="3880904"/>
            <a:ext cx="3037097" cy="2500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211613" y="222109"/>
            <a:ext cx="5152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Организованная образовательная деятельность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149335" y="3252382"/>
            <a:ext cx="27337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Чтение художественной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литературы </a:t>
            </a:r>
            <a:endParaRPr lang="ru-RU" i="1" dirty="0"/>
          </a:p>
        </p:txBody>
      </p:sp>
    </p:spTree>
    <p:extLst>
      <p:ext uri="{BB962C8B-B14F-4D97-AF65-F5344CB8AC3E}">
        <p14:creationId xmlns="" xmlns:p14="http://schemas.microsoft.com/office/powerpoint/2010/main" val="12604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920716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88640"/>
            <a:ext cx="8640959" cy="792088"/>
          </a:xfrm>
        </p:spPr>
        <p:txBody>
          <a:bodyPr/>
          <a:lstStyle/>
          <a:p>
            <a:pPr marL="0" indent="0"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155" name="Picture 11" descr="http://xn-----7kcocdvihg7baygeffm.xn--p1ai/wp-content/uploads/2016/12/DSCN48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3392570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Татьяна\Desktop\школа\syuzhetno-rolevye-zony-v-gruppe-detskogo-sada-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33" y="3874165"/>
            <a:ext cx="3516221" cy="23336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10750" y="3465591"/>
            <a:ext cx="2902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Игра «Лишнее в портфеле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59829" y="3457988"/>
            <a:ext cx="3703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«Школьные годы наших пап и мам»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68847" y="6393720"/>
            <a:ext cx="17819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Играем в школу</a:t>
            </a:r>
            <a:endParaRPr lang="ru-RU" dirty="0"/>
          </a:p>
        </p:txBody>
      </p:sp>
      <p:pic>
        <p:nvPicPr>
          <p:cNvPr id="17" name="Picture 7" descr="http://xn-----7kcocdvihg7baygeffm.xn--p1ai/wp-content/uploads/2016/12/DSCN49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108" y="764704"/>
            <a:ext cx="3312368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F:\слайды перед\slide_32880щлзщ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108" y="3874166"/>
            <a:ext cx="3412300" cy="2382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4005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916"/>
            <a:ext cx="9168341" cy="6874916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03048"/>
          </a:xfrm>
        </p:spPr>
        <p:txBody>
          <a:bodyPr>
            <a:noAutofit/>
          </a:bodyPr>
          <a:lstStyle/>
          <a:p>
            <a:pPr lvl="0">
              <a:defRPr/>
            </a:pPr>
            <a:r>
              <a:rPr lang="ru-RU" altLang="ru-RU" sz="28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3. Основной этап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Обогащение развивающей предметно- пространственной среды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Татьяна\Desktop\фото\DSC048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78560" y="862437"/>
            <a:ext cx="2952328" cy="29523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48974" y="6349970"/>
            <a:ext cx="3280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Мини- музей «Первоклассника»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91426" y="3729192"/>
            <a:ext cx="3726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Уголок  «Будущего первоклассника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6" descr="F:\слайды перед\P_20160324_085903_1_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30" y="1002210"/>
            <a:ext cx="2896602" cy="2781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F:\слайды перед\P_20160324_085917_1_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23" y="3571204"/>
            <a:ext cx="2896602" cy="2621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слайды перед\slide_328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283" y="4070693"/>
            <a:ext cx="3259137" cy="2432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5318497" y="6402181"/>
            <a:ext cx="2951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Библиотека первоклассника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9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pic>
        <p:nvPicPr>
          <p:cNvPr id="5" name="Рисунок 4" descr="DSC03553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76414" y="2004890"/>
            <a:ext cx="2628892" cy="2402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12" y="533522"/>
            <a:ext cx="2810294" cy="24075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699792" y="179388"/>
            <a:ext cx="4900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Настольно –печатные и дидактические игры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3568" y="1425009"/>
            <a:ext cx="1852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Приобретенные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94557" y="1367981"/>
            <a:ext cx="12989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Авторские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51625" y="4689538"/>
            <a:ext cx="25848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Дидактическое пособие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«Чудо- дерево»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87474" y="3206146"/>
            <a:ext cx="2255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Дидактическая игра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«Семья ежей»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-22524" y="5335868"/>
            <a:ext cx="2776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Книжка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«Интересные странички»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8" descr="F:\слайды перед\slide_3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94" y="1883359"/>
            <a:ext cx="2899722" cy="21458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G:\DCIM\103MSDCF\DSC04841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271" y="4274841"/>
            <a:ext cx="3332936" cy="2322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9988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pic>
        <p:nvPicPr>
          <p:cNvPr id="7" name="Picture 3" descr="F:\картинки\Пальчиковые игры\дикие\2576479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29" y="4095278"/>
            <a:ext cx="1513814" cy="21622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Татьяна\Desktop\detsad-327515-14271264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0118"/>
            <a:ext cx="3779641" cy="25776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318065" y="179388"/>
            <a:ext cx="4900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Настольно –печатные и дидактические игры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85470" y="580786"/>
            <a:ext cx="12989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Авторские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84415" y="3557543"/>
            <a:ext cx="2834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«Умелые пальчики»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08044" y="3557543"/>
            <a:ext cx="3076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«Готовимся к школе»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32704" y="6283226"/>
            <a:ext cx="4271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Книжки- малышки «Играем пальчиками»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:\слайды перед\24ee18c1d847099c31c3d922df0267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66886"/>
            <a:ext cx="1436317" cy="21622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042" y="4112601"/>
            <a:ext cx="1512168" cy="21276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G:\DCIM\103MSDCF\DSC0487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45" t="-6471" r="1045" b="31372"/>
          <a:stretch/>
        </p:blipFill>
        <p:spPr bwMode="auto">
          <a:xfrm>
            <a:off x="4768319" y="580787"/>
            <a:ext cx="3607168" cy="2946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7115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5904656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ru-RU" sz="1800" b="1" i="1" dirty="0" smtClean="0"/>
              <a:t>                                            1.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Развитие  мышц пальцев руки</a:t>
            </a:r>
            <a:r>
              <a:rPr lang="ru-RU" sz="1800" b="1" i="1" dirty="0" smtClean="0"/>
              <a:t> 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1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Екатерина\Desktop\фотки\DSC039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67326"/>
            <a:ext cx="2514032" cy="1873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катерина\Desktop\фотки\DSC039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609442"/>
            <a:ext cx="2628798" cy="1971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Екатерина\Desktop\фотки\DSC0397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9813"/>
            <a:ext cx="2520277" cy="1971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Екатерина\Desktop\фотки\DSC0397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247" y="1530165"/>
            <a:ext cx="2520279" cy="2050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856" y="3990562"/>
            <a:ext cx="2664296" cy="20025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42" y="4006024"/>
            <a:ext cx="2664296" cy="1971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539552" y="116632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2"/>
          <p:cNvSpPr txBox="1">
            <a:spLocks/>
          </p:cNvSpPr>
          <p:nvPr/>
        </p:nvSpPr>
        <p:spPr>
          <a:xfrm>
            <a:off x="323528" y="2780928"/>
            <a:ext cx="23042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Формирование правильного захвата орудия письма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«Игра с карандашом»</a:t>
            </a:r>
            <a:endParaRPr kumimoji="0" lang="ru-RU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30947" y="6290553"/>
            <a:ext cx="3030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Развитие мелкой моторики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873" y="1124744"/>
            <a:ext cx="5303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Распределение правильной мышечной нагрузки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20798" y="3544951"/>
            <a:ext cx="35703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Упражнения с лентами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87906" y="3544951"/>
            <a:ext cx="2732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Игры со штампами</a:t>
            </a:r>
            <a:endParaRPr lang="ru-RU" i="1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5906671"/>
            <a:ext cx="2520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Упражнения с мячом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3" y="116632"/>
            <a:ext cx="372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Система деятельности с детьми 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 подготовке руки  к письму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57021" y="5912118"/>
            <a:ext cx="2156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Игры с прищепками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349840" y="5912118"/>
            <a:ext cx="2222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 « Чудо-дерево»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011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88640"/>
            <a:ext cx="8640959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2.Формирование пространственных представлений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C:\Users\Екатерина\Desktop\фотки\DSC039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3840427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Екатерина\Desktop\фотки\DSC039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365104"/>
            <a:ext cx="3635896" cy="24928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Екатерина\Desktop\фотки\DSC0399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228" y="751568"/>
            <a:ext cx="3857940" cy="289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95898" y="356372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357301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Формирование зрительно –пространственных представлений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Слуховой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диктант «руки вперед-  </a:t>
            </a:r>
          </a:p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в стороны- вверх- вниз»</a:t>
            </a:r>
          </a:p>
          <a:p>
            <a:pPr algn="ctr"/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3501008"/>
            <a:ext cx="3131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Развитие чувства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ритма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«Раскрашивание мелкими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штрихами с возвратом»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558924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Развитие умения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ориентироваться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листе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бумаги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«Ориентировка на белом листе»</a:t>
            </a:r>
          </a:p>
          <a:p>
            <a:pPr algn="ctr"/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5468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60648"/>
            <a:ext cx="8712967" cy="5760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1900" b="1" i="1" dirty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900" b="1" i="1" dirty="0">
                <a:latin typeface="Times New Roman" pitchFamily="18" charset="0"/>
                <a:cs typeface="Times New Roman" pitchFamily="18" charset="0"/>
              </a:rPr>
              <a:t>умения анализировать состав объекта (развитие зрительного </a:t>
            </a:r>
            <a:r>
              <a:rPr lang="ru-RU" sz="1900" b="1" i="1" dirty="0" err="1">
                <a:latin typeface="Times New Roman" pitchFamily="18" charset="0"/>
                <a:cs typeface="Times New Roman" pitchFamily="18" charset="0"/>
              </a:rPr>
              <a:t>гнозиса</a:t>
            </a:r>
            <a:r>
              <a:rPr lang="ru-RU" sz="1900" b="1" i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buNone/>
            </a:pP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C:\Users\Екатерина\Desktop\фотки\DSC039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4466122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Екатерина\Desktop\фотки\DSC039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320" y="3284984"/>
            <a:ext cx="4397170" cy="34725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3688" y="39330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149080"/>
            <a:ext cx="34490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слуховое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восприятие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«Игра с буквами»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242088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умение производить анализ и синтез изображения.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«Выложи букву из палочек»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9451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332656"/>
            <a:ext cx="8712967" cy="576064"/>
          </a:xfrm>
        </p:spPr>
        <p:txBody>
          <a:bodyPr>
            <a:normAutofit fontScale="40000" lnSpcReduction="20000"/>
          </a:bodyPr>
          <a:lstStyle/>
          <a:p>
            <a:pPr lvl="0" algn="ctr">
              <a:buNone/>
            </a:pPr>
            <a:r>
              <a:rPr lang="ru-RU" sz="4500" b="1" i="1" dirty="0" smtClean="0"/>
              <a:t>4. </a:t>
            </a:r>
            <a:r>
              <a:rPr lang="ru-RU" sz="45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4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навыков, обеспечивающих технику письма</a:t>
            </a:r>
            <a:endParaRPr lang="ru-RU" sz="45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800" i="1" dirty="0" smtClean="0"/>
          </a:p>
          <a:p>
            <a:pPr marL="0" indent="0" algn="ctr">
              <a:buNone/>
            </a:pPr>
            <a:r>
              <a:rPr lang="ru-RU" sz="1800" i="1" dirty="0" smtClean="0"/>
              <a:t>       </a:t>
            </a:r>
            <a:endParaRPr lang="ru-RU" i="1" dirty="0"/>
          </a:p>
        </p:txBody>
      </p:sp>
      <p:pic>
        <p:nvPicPr>
          <p:cNvPr id="1026" name="Picture 2" descr="C:\Users\Екатерина\Desktop\фотки\DSC039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49080"/>
            <a:ext cx="3240360" cy="2322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катерина\Desktop\фотки\DSC039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499094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Екатерина\Desktop\фотки\DSC039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3552396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Екатерина\Desktop\фотки\DSC0399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05064"/>
            <a:ext cx="3240360" cy="2430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32040" y="3645024"/>
            <a:ext cx="3202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Игра «Зеркальное рисование»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6381328"/>
            <a:ext cx="32199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Игра «Копировальный экран»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6381328"/>
            <a:ext cx="2385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Игра с трафаретами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80528" y="3573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Обучение детей гигиеническим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правилам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письма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937577" y="566124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131840" y="692696"/>
            <a:ext cx="3906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графомоторных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навыков</a:t>
            </a:r>
          </a:p>
        </p:txBody>
      </p:sp>
    </p:spTree>
    <p:extLst>
      <p:ext uri="{BB962C8B-B14F-4D97-AF65-F5344CB8AC3E}">
        <p14:creationId xmlns="" xmlns:p14="http://schemas.microsoft.com/office/powerpoint/2010/main" val="65281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pic>
        <p:nvPicPr>
          <p:cNvPr id="2" name="Picture 2" descr="C:\Users\Татьяна\Desktop\0031-053-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90" y="548680"/>
            <a:ext cx="3096344" cy="2376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Татьяна\Desktop\image-0-02-05-2cbe08149ee4391fc24e909370e338ef03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94" y="3531236"/>
            <a:ext cx="3060340" cy="22334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Татьяна\Desktop\l2haT_pZhG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416" y="597850"/>
            <a:ext cx="3080352" cy="23329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67064" y="179348"/>
            <a:ext cx="3423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Сотрудничество с родителями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41330" y="6401118"/>
            <a:ext cx="3885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Родительский клуб «Умелые ручки»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6953" y="2930828"/>
            <a:ext cx="23525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«Поделки из бумаги»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Обрывная аппликация</a:t>
            </a:r>
            <a:endParaRPr lang="ru-RU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189874" y="2883770"/>
            <a:ext cx="23123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Мастер- класс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«Рисуем пальчиками»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57763" y="5722657"/>
            <a:ext cx="25800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«Умелые ручки»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из бросового материала</a:t>
            </a:r>
            <a:endParaRPr lang="ru-RU" dirty="0"/>
          </a:p>
        </p:txBody>
      </p:sp>
      <p:pic>
        <p:nvPicPr>
          <p:cNvPr id="2050" name="Picture 2" descr="C:\Users\Татьяна\Desktop\image-0-02-05-1ec39c93a06824d083cf6fd31885484f8f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36" y="3540484"/>
            <a:ext cx="3024336" cy="22241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5039977" y="5764650"/>
            <a:ext cx="2645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«Конструируем вместе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 мамой и папой»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0954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176" y="0"/>
            <a:ext cx="9300696" cy="6858000"/>
          </a:xfrm>
          <a:prstGeom prst="rect">
            <a:avLst/>
          </a:prstGeom>
          <a:noFill/>
        </p:spPr>
      </p:pic>
      <p:sp>
        <p:nvSpPr>
          <p:cNvPr id="5" name="Объект 1"/>
          <p:cNvSpPr txBox="1">
            <a:spLocks/>
          </p:cNvSpPr>
          <p:nvPr/>
        </p:nvSpPr>
        <p:spPr>
          <a:xfrm>
            <a:off x="179512" y="116632"/>
            <a:ext cx="8712967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7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b="1" i="1" noProof="0" dirty="0" smtClean="0">
                <a:latin typeface="Times New Roman" pitchFamily="18" charset="0"/>
                <a:cs typeface="Times New Roman" pitchFamily="18" charset="0"/>
              </a:rPr>
              <a:t>Семинар- практикум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7200" b="1" i="1" noProof="0" dirty="0" smtClean="0">
                <a:latin typeface="Times New Roman" pitchFamily="18" charset="0"/>
                <a:cs typeface="Times New Roman" pitchFamily="18" charset="0"/>
              </a:rPr>
              <a:t> «Роль развития </a:t>
            </a:r>
            <a:r>
              <a:rPr lang="ru-RU" sz="7200" b="1" i="1" noProof="0" dirty="0" err="1" smtClean="0">
                <a:latin typeface="Times New Roman" pitchFamily="18" charset="0"/>
                <a:cs typeface="Times New Roman" pitchFamily="18" charset="0"/>
              </a:rPr>
              <a:t>графомоторных</a:t>
            </a:r>
            <a:r>
              <a:rPr lang="ru-RU" sz="7200" b="1" i="1" noProof="0" dirty="0" smtClean="0">
                <a:latin typeface="Times New Roman" pitchFamily="18" charset="0"/>
                <a:cs typeface="Times New Roman" pitchFamily="18" charset="0"/>
              </a:rPr>
              <a:t> навыков при подготовке руки детей к письму»</a:t>
            </a:r>
            <a:endParaRPr kumimoji="0" lang="ru-RU" sz="7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4503262" y="998930"/>
            <a:ext cx="3267725" cy="38311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7200" i="1" dirty="0" smtClean="0">
                <a:latin typeface="Times New Roman" pitchFamily="18" charset="0"/>
                <a:cs typeface="Times New Roman" pitchFamily="18" charset="0"/>
              </a:rPr>
              <a:t>«Пальчиковая гимнастика</a:t>
            </a: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7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7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7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3960440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974" y="2123474"/>
            <a:ext cx="3888431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63634"/>
            <a:ext cx="3984399" cy="27392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46494" y="5078639"/>
            <a:ext cx="1879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«Игра с крупами,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18003" y="6346133"/>
            <a:ext cx="3285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«Игра со спичками, палочками»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</p:spPr>
      </p:pic>
      <p:sp>
        <p:nvSpPr>
          <p:cNvPr id="5" name="Объект 1"/>
          <p:cNvSpPr txBox="1">
            <a:spLocks/>
          </p:cNvSpPr>
          <p:nvPr/>
        </p:nvSpPr>
        <p:spPr>
          <a:xfrm>
            <a:off x="179512" y="116632"/>
            <a:ext cx="8712967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7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1"/>
          <p:cNvSpPr txBox="1">
            <a:spLocks/>
          </p:cNvSpPr>
          <p:nvPr/>
        </p:nvSpPr>
        <p:spPr>
          <a:xfrm>
            <a:off x="2553661" y="116632"/>
            <a:ext cx="4317975" cy="720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7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Информац</a:t>
            </a: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ионно-</a:t>
            </a:r>
            <a:r>
              <a:rPr kumimoji="0" lang="ru-RU" sz="7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ru-RU" sz="72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росв</a:t>
            </a:r>
            <a:r>
              <a:rPr lang="ru-RU" sz="7200" b="1" i="1" dirty="0" err="1" smtClean="0">
                <a:latin typeface="Times New Roman" pitchFamily="18" charset="0"/>
                <a:cs typeface="Times New Roman" pitchFamily="18" charset="0"/>
              </a:rPr>
              <a:t>етительская</a:t>
            </a:r>
            <a:endParaRPr lang="ru-RU" sz="7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 деятельность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7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7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7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4" name="Picture 6" descr="C:\Users\Татьяна\Desktop\gsey3MhFmFc-211x3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892" y="476672"/>
            <a:ext cx="2408101" cy="2627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Екатерина\Desktop\фотки\DSC039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4881"/>
            <a:ext cx="3384375" cy="26066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7320" y="3331652"/>
            <a:ext cx="2276969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Консультация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«Прописи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для подготовки руки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детей к письму»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62023" y="836712"/>
            <a:ext cx="2208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Буклеты, брошюры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F:\слайды перед\detsad-943971-149806427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254" y="2592080"/>
            <a:ext cx="2412311" cy="2639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слайды перед\detsad-943971-149806346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898" y="3928037"/>
            <a:ext cx="2130088" cy="28679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37841" y="1206044"/>
            <a:ext cx="2563138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«1оо идей для развития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мелкой моторики»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«Развиваем мелкую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моторику»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49051" y="2946761"/>
            <a:ext cx="1915781" cy="1034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Игры и задания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для развития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мелкой моторики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24259" y="5373216"/>
            <a:ext cx="4876720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«Развитие графических навыков»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«Ум на кончиках пальцев»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«Как развивать мелкую моторику рук ребенка»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«Пальчиковая гимнастика»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092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926573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1199" y="-68573"/>
            <a:ext cx="8712968" cy="936104"/>
          </a:xfrm>
        </p:spPr>
        <p:txBody>
          <a:bodyPr>
            <a:noAutofit/>
          </a:bodyPr>
          <a:lstStyle/>
          <a:p>
            <a:r>
              <a:rPr lang="ru-RU" alt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Обобщающий этап</a:t>
            </a:r>
            <a:b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/>
            </a:r>
            <a:br>
              <a:rPr lang="ru-RU" altLang="ru-RU" sz="2800" b="1" dirty="0" smtClean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Users\Татьяна\Desktop\images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91" y="621032"/>
            <a:ext cx="3528392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Екатерина\Desktop\сертификат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885" y="621032"/>
            <a:ext cx="2088232" cy="2304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Татьяна\Desktop\аттестация\Моя аттестация\скриншоты п 4.3\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583" y="985904"/>
            <a:ext cx="2376264" cy="20006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6241082"/>
            <a:ext cx="2928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Проект «Умелые пальчики»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595" y="2986535"/>
            <a:ext cx="3816424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altLang="ru-RU" i="1" dirty="0" smtClean="0">
                <a:latin typeface="Times New Roman" pitchFamily="18" charset="0"/>
                <a:cs typeface="Times New Roman" pitchFamily="18" charset="0"/>
              </a:rPr>
              <a:t>Проведение семинара-практикума для воспитателей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Подготовка руки дошкольника к письму в ДОУ»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157378" y="6488668"/>
            <a:ext cx="4986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altLang="ru-RU" i="1" dirty="0" smtClean="0">
                <a:latin typeface="Times New Roman" pitchFamily="18" charset="0"/>
                <a:cs typeface="Times New Roman" pitchFamily="18" charset="0"/>
              </a:rPr>
              <a:t>Участие во всероссийском  конкурсе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Классики»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650689" y="600380"/>
            <a:ext cx="2478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i="1" dirty="0" smtClean="0">
                <a:latin typeface="Times New Roman" pitchFamily="18" charset="0"/>
                <a:cs typeface="Times New Roman" pitchFamily="18" charset="0"/>
              </a:rPr>
              <a:t>Транслирование опыта</a:t>
            </a:r>
            <a:endParaRPr lang="ru-RU" b="1" i="1" dirty="0" smtClean="0">
              <a:latin typeface="Times New Roman"/>
              <a:ea typeface="Times New Roman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 l="24018" t="11767" r="42907" b="4234"/>
          <a:stretch>
            <a:fillRect/>
          </a:stretch>
        </p:blipFill>
        <p:spPr bwMode="auto">
          <a:xfrm>
            <a:off x="6579223" y="3808942"/>
            <a:ext cx="1886610" cy="2695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 l="35053" t="16461" r="34523" b="8288"/>
          <a:stretch>
            <a:fillRect/>
          </a:stretch>
        </p:blipFill>
        <p:spPr bwMode="auto">
          <a:xfrm>
            <a:off x="4394172" y="3824372"/>
            <a:ext cx="1914963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G:\DCIM\103MSDCF\DSC0483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38" y="4296368"/>
            <a:ext cx="2880320" cy="19718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23583" y="2971284"/>
            <a:ext cx="34529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Методическая разработка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«Тренируем пальчики- развиваем </a:t>
            </a:r>
          </a:p>
          <a:p>
            <a:pPr algn="ctr"/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графомоторные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навыки»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31529" y="1821287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alt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71761" y="3022448"/>
            <a:ext cx="1839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«Умелые ручки»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7897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467" cy="6877472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Выставка творческих работ детей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IMG_53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36" y="548680"/>
            <a:ext cx="2880320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IMG_526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42" y="908992"/>
            <a:ext cx="2808311" cy="230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IMG_52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544" y="908720"/>
            <a:ext cx="2460935" cy="230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IMG_527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7223"/>
            <a:ext cx="2664295" cy="2201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IMG_528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827" y="3681498"/>
            <a:ext cx="2483767" cy="2232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IMG_528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544" y="3903268"/>
            <a:ext cx="2532484" cy="2210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093678" y="6114094"/>
            <a:ext cx="1208216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«Лебедь»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Из бумаги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2856" y="3212445"/>
            <a:ext cx="1772280" cy="1034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Осьминожки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Аппликация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17220" y="3212717"/>
            <a:ext cx="2689582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«Гусеница»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Из бросового материала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6130" y="6068599"/>
            <a:ext cx="2154179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«Зима»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Способ скручивания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76895" y="5907517"/>
            <a:ext cx="2065630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«Цветы»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Способ обрывания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30341" y="3027779"/>
            <a:ext cx="2645916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«Конструируем вместе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 мамой, папой»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6217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Выставка-презентация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игровых пособий и дидактических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игр родителей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по формированию </a:t>
            </a:r>
            <a:r>
              <a:rPr lang="ru-RU" sz="2000" b="1" i="1" dirty="0" err="1">
                <a:latin typeface="Times New Roman" pitchFamily="18" charset="0"/>
                <a:cs typeface="Times New Roman" pitchFamily="18" charset="0"/>
              </a:rPr>
              <a:t>графомоторных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навыков</a:t>
            </a:r>
            <a:r>
              <a:rPr lang="ru-RU" sz="2000" b="1" dirty="0">
                <a:solidFill>
                  <a:schemeClr val="tx2"/>
                </a:solidFill>
              </a:rPr>
              <a:t/>
            </a:r>
            <a:br>
              <a:rPr lang="ru-RU" sz="2000" b="1" dirty="0">
                <a:solidFill>
                  <a:schemeClr val="tx2"/>
                </a:solidFill>
              </a:rPr>
            </a:br>
            <a:endParaRPr lang="ru-RU" sz="2000" b="1" dirty="0">
              <a:solidFill>
                <a:schemeClr val="tx2"/>
              </a:solidFill>
            </a:endParaRPr>
          </a:p>
        </p:txBody>
      </p:sp>
      <p:pic>
        <p:nvPicPr>
          <p:cNvPr id="4" name="Picture 5" descr="C:\Users\Татьяна\Desktop\игры\f30d2de835ecf4d4ffc8a570691q--kukly-igrushki-razvivayuschaya-kniga-iz-fetr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24" y="1340768"/>
            <a:ext cx="2481471" cy="237626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5" name="Picture 6" descr="C:\Users\Татьяна\Desktop\игры\razvivayushie-knijki-dlya-malushe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80588"/>
            <a:ext cx="2774390" cy="213557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Picture 4" descr="C:\Users\Татьяна\Desktop\detsad-290449-142072113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416" y="4113791"/>
            <a:ext cx="2808312" cy="21681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Татьяна\Desktop\игры\detsad-183712-142782378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12776"/>
            <a:ext cx="2448272" cy="227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Татьяна\Desktop\5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375" y="908720"/>
            <a:ext cx="3168352" cy="23190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691901"/>
            <a:ext cx="216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Семья Полетаевых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628443" y="3691901"/>
            <a:ext cx="1842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Семья Осининых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39278" y="6216158"/>
            <a:ext cx="18342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Тыклиных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61740" y="6299618"/>
            <a:ext cx="1922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Семья Крыловых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269679" y="3248096"/>
            <a:ext cx="2663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Выставка «Умелые руки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 знают скуки»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6381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268760"/>
            <a:ext cx="8280919" cy="5112568"/>
          </a:xfrm>
        </p:spPr>
        <p:txBody>
          <a:bodyPr>
            <a:normAutofit/>
          </a:bodyPr>
          <a:lstStyle/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endParaRPr lang="ru-RU" sz="1800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r>
              <a:rPr lang="ru-RU" sz="1800" dirty="0">
                <a:solidFill>
                  <a:prstClr val="black"/>
                </a:solidFill>
                <a:latin typeface="Arial" charset="0"/>
                <a:cs typeface="Arial" charset="0"/>
              </a:rPr>
              <a:t>•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Обобщён опыт работы по теме «Развитие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графомоторных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навыков у детей старшего дошкольного возраста через разные виды деятельности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endParaRPr lang="ru-RU" sz="1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•Составлены конспекты организованной образовательной деятельности, разработаны дидактические игры и пособия «Семья ежей», «Интересные странички» ,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 развитию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мелкомоторных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навыков, картотека игр и игровых упражнений по подготовке руки дошкольника к письму, картотека пальчиковой гимнастики, информационный материал для родителей: буклеты, памятки «100 идей для развития мелкой моторики», «Развиваем мелкую моторику», «Игры и задания для развития мелкой моторики», брошюры «Развитие графических навыков», «Ум на кончиках пальцев», «Как развивать мелкую моторику рук ребенка», «Пальчиковая гимнастика»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endParaRPr lang="ru-RU" sz="1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•Разработана серия  проектов на тему:  «Умелые ручки» . 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Конкурс семейных проектов «Конструируем вместе с мамой ( папой)». «Умелые пальчики» (развитие мелкой моторики рук) 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•Представление методической разработки Дидактическая игра «Чудо-дерево» 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None/>
              <a:defRPr/>
            </a:pPr>
            <a:endParaRPr lang="ru-RU" sz="1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1487" y="433341"/>
            <a:ext cx="634821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Диапазон </a:t>
            </a:r>
            <a:r>
              <a:rPr lang="ru-RU" altLang="ru-RU" sz="2800" b="1" dirty="0">
                <a:solidFill>
                  <a:srgbClr val="002060"/>
                </a:solidFill>
                <a:latin typeface="Monotype Corsiva" pitchFamily="66" charset="0"/>
              </a:rPr>
              <a:t>личного вклада педагога в развитие</a:t>
            </a:r>
            <a:br>
              <a:rPr lang="ru-RU" altLang="ru-RU" sz="2800" b="1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altLang="ru-RU" sz="2800" b="1" dirty="0">
                <a:solidFill>
                  <a:srgbClr val="002060"/>
                </a:solidFill>
                <a:latin typeface="Monotype Corsiva" pitchFamily="66" charset="0"/>
              </a:rPr>
              <a:t> образования и степень его новизны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9296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41" y="-4706"/>
            <a:ext cx="916834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="" xmlns:p14="http://schemas.microsoft.com/office/powerpoint/2010/main" val="4080826046"/>
              </p:ext>
            </p:extLst>
          </p:nvPr>
        </p:nvGraphicFramePr>
        <p:xfrm>
          <a:off x="539552" y="1052736"/>
          <a:ext cx="3493021" cy="2857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Содержимое 9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="" xmlns:p14="http://schemas.microsoft.com/office/powerpoint/2010/main" val="2885321526"/>
              </p:ext>
            </p:extLst>
          </p:nvPr>
        </p:nvGraphicFramePr>
        <p:xfrm>
          <a:off x="4716016" y="1124744"/>
          <a:ext cx="3456384" cy="2659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Содержимое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="" xmlns:p14="http://schemas.microsoft.com/office/powerpoint/2010/main" val="4251295136"/>
              </p:ext>
            </p:extLst>
          </p:nvPr>
        </p:nvGraphicFramePr>
        <p:xfrm>
          <a:off x="827584" y="4077072"/>
          <a:ext cx="3312368" cy="2968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Содержимое 9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="" xmlns:p14="http://schemas.microsoft.com/office/powerpoint/2010/main" val="2048531919"/>
              </p:ext>
            </p:extLst>
          </p:nvPr>
        </p:nvGraphicFramePr>
        <p:xfrm>
          <a:off x="4644008" y="3865754"/>
          <a:ext cx="3600400" cy="2992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832686" y="0"/>
            <a:ext cx="7454285" cy="10402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Результативность </a:t>
            </a:r>
            <a:r>
              <a:rPr lang="ru-RU" altLang="ru-RU" sz="2800" b="1" dirty="0">
                <a:solidFill>
                  <a:srgbClr val="002060"/>
                </a:solidFill>
                <a:latin typeface="Monotype Corsiva" pitchFamily="66" charset="0"/>
              </a:rPr>
              <a:t>профессиональной педагогической </a:t>
            </a:r>
            <a:endParaRPr lang="ru-RU" altLang="ru-RU" sz="2800" b="1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деятельности и </a:t>
            </a:r>
            <a:r>
              <a:rPr lang="ru-RU" altLang="ru-RU" sz="2800" b="1" dirty="0">
                <a:solidFill>
                  <a:srgbClr val="002060"/>
                </a:solidFill>
                <a:latin typeface="Monotype Corsiva" pitchFamily="66" charset="0"/>
              </a:rPr>
              <a:t>достигнутые эффекты </a:t>
            </a:r>
            <a:endParaRPr lang="ru-RU" sz="28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3645024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Диагностика детей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9296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13176" y="-1402455"/>
            <a:ext cx="9168341" cy="6858000"/>
          </a:xfrm>
          <a:prstGeom prst="rect">
            <a:avLst/>
          </a:prstGeom>
          <a:noFill/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539552" y="-99392"/>
            <a:ext cx="8229600" cy="1074448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Мониторинг успеваемости  в школе выпускников ДОУ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G:\DCIM\103MSDCF\DSC048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58" y="755756"/>
            <a:ext cx="3906987" cy="26732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4687" y="3573016"/>
            <a:ext cx="37800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Посещение класса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первокласскников</a:t>
            </a:r>
            <a:endParaRPr lang="ru-RU" dirty="0"/>
          </a:p>
        </p:txBody>
      </p:sp>
      <p:pic>
        <p:nvPicPr>
          <p:cNvPr id="2" name="Picture 2" descr="G:\DCIM\103MSDCF\DSC0487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035"/>
          <a:stretch/>
        </p:blipFill>
        <p:spPr bwMode="auto">
          <a:xfrm>
            <a:off x="4633435" y="2432412"/>
            <a:ext cx="4248472" cy="26505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48064" y="1509082"/>
            <a:ext cx="32192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Результаты диагностических 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работ учащихся 1 класса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1 четверть 2016-2017 г</a:t>
            </a:r>
            <a:endParaRPr lang="ru-RU" dirty="0"/>
          </a:p>
        </p:txBody>
      </p:sp>
      <p:pic>
        <p:nvPicPr>
          <p:cNvPr id="8" name="Picture 5" descr="G:\DCIM\103MSDCF\DSC048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55649"/>
            <a:ext cx="3151954" cy="2799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40553" y="5949280"/>
            <a:ext cx="28171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Тетрадь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первокласскников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01216" y="188640"/>
            <a:ext cx="8229600" cy="360040"/>
          </a:xfrm>
        </p:spPr>
        <p:txBody>
          <a:bodyPr>
            <a:noAutofit/>
          </a:bodyPr>
          <a:lstStyle/>
          <a:p>
            <a:r>
              <a:rPr lang="ru-RU" altLang="ru-RU" sz="2800" b="1" dirty="0" err="1">
                <a:solidFill>
                  <a:srgbClr val="002060"/>
                </a:solidFill>
                <a:latin typeface="Monotype Corsiva" pitchFamily="66" charset="0"/>
              </a:rPr>
              <a:t>Т</a:t>
            </a:r>
            <a:r>
              <a:rPr lang="ru-RU" altLang="ru-RU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ранслируемость</a:t>
            </a:r>
            <a:r>
              <a:rPr lang="ru-RU" alt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 практических достижений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54047377"/>
              </p:ext>
            </p:extLst>
          </p:nvPr>
        </p:nvGraphicFramePr>
        <p:xfrm>
          <a:off x="323528" y="620689"/>
          <a:ext cx="8496944" cy="4023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96344"/>
                <a:gridCol w="2736304"/>
                <a:gridCol w="2664296"/>
              </a:tblGrid>
              <a:tr h="3600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базе учреждения</a:t>
                      </a:r>
                    </a:p>
                    <a:p>
                      <a:pPr algn="ctr"/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Миниципальный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уровень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Федеральный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уровень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22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31B6FD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•Выступление на семинаре-практикуме «Подготовка руки дошкольника к письму в ДОУ»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31B6FD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•Открытое транслирование «Родительское собрание с использованием ИКТ»(</a:t>
                      </a:r>
                      <a:r>
                        <a:rPr kumimoji="0" lang="ru-RU" sz="1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графомоторные</a:t>
                      </a: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навыки у детей 6-7лет) на заседании педагогического совета </a:t>
                      </a:r>
                    </a:p>
                    <a:p>
                      <a:pPr marL="6350" indent="-6350" algn="ctr">
                        <a:tabLst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31B6FD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•Представление педагогического проекта «Умелые ручки» на заседании РМО.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31B6FD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•Конкурс семейных проектов «Конструируем вместе с мамой ( папой)»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31B6FD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•Представление педагогического проекта «Умелые пальчики» (развитие мелкой моторики рук) на заседании РМО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31B6FD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•Представление методической разработки Дидактическая игра «Чудо-дерево»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•Публикации на сайте</a:t>
                      </a:r>
                    </a:p>
                    <a:p>
                      <a:pPr algn="ctr"/>
                      <a:r>
                        <a:rPr lang="en-US" sz="1400" dirty="0" smtClean="0">
                          <a:effectLst/>
                          <a:hlinkClick r:id="rId3"/>
                        </a:rPr>
                        <a:t>http://nsportal.ru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ctr"/>
                      <a:endParaRPr lang="ru-RU" sz="1400" dirty="0" smtClean="0">
                        <a:effectLst/>
                      </a:endParaRPr>
                    </a:p>
                    <a:p>
                      <a:pPr algn="ctr"/>
                      <a:r>
                        <a:rPr lang="ru-RU" sz="1400" dirty="0" smtClean="0">
                          <a:effectLst/>
                        </a:rPr>
                        <a:t>•Проект «Умелые пальчики» (развитие мелкой моторики рук)</a:t>
                      </a:r>
                    </a:p>
                    <a:p>
                      <a:pPr algn="ctr"/>
                      <a:r>
                        <a:rPr lang="ru-RU" sz="1400" dirty="0" smtClean="0"/>
                        <a:t>•Проект  «Умелые ручки» (совместная деятельность родителей и детей по изготовлению поделок из различного материала)</a:t>
                      </a:r>
                    </a:p>
                    <a:p>
                      <a:pPr algn="ctr"/>
                      <a:r>
                        <a:rPr lang="ru-RU" sz="1400" dirty="0" smtClean="0"/>
                        <a:t>•Методическая разработка «Тренируем пальчики </a:t>
                      </a:r>
                    </a:p>
                    <a:p>
                      <a:pPr algn="ctr"/>
                      <a:r>
                        <a:rPr lang="ru-RU" sz="1400" dirty="0" smtClean="0"/>
                        <a:t>- развиваем </a:t>
                      </a:r>
                      <a:r>
                        <a:rPr lang="ru-RU" sz="1400" dirty="0" err="1" smtClean="0"/>
                        <a:t>графомоторные</a:t>
                      </a:r>
                      <a:r>
                        <a:rPr lang="ru-RU" sz="1400" dirty="0" smtClean="0"/>
                        <a:t> навыки»</a:t>
                      </a:r>
                    </a:p>
                    <a:p>
                      <a:pPr algn="ctr"/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3" descr="C:\Users\Татьяна\Desktop\аттестация\Моя аттестация\скриншоты п 4.3\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72418"/>
            <a:ext cx="2376264" cy="2391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Колосок\Desktop\фото и видео\Фото садика\ФОТО\109NIKON\DSCN26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365104"/>
            <a:ext cx="3024336" cy="2485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Татьяна\Desktop\материал к презентации\фото\DSC0479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65104"/>
            <a:ext cx="2304256" cy="2514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7003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0811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Литература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68863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2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1.Марцинковской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Т. Д. Детская практическая психология. М.: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Гардрики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2004г.</a:t>
            </a:r>
          </a:p>
          <a:p>
            <a:pPr marL="0" lvl="0" indent="0" algn="just">
              <a:lnSpc>
                <a:spcPct val="115000"/>
              </a:lnSpc>
              <a:buNone/>
              <a:tabLst>
                <a:tab pos="11430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2.Павлов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И. П. Лекция о работе больших полушарий  головного мозга. М. Академия медицинских наук СССР. 1952г. </a:t>
            </a:r>
            <a:endParaRPr lang="ru-RU" sz="1800" dirty="0" smtClean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.Бехтерев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В.Н., Общие основы рефлексологии человека. -  М.,1928.</a:t>
            </a:r>
            <a:endParaRPr lang="ru-RU" sz="18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.Гальперин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П.Я. Методы обучения и умственное развитие ребенка., М.: Просвещение 1985г..</a:t>
            </a:r>
            <a:endParaRPr lang="ru-RU" sz="18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15000"/>
              </a:lnSpc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5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.Навицкая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О. П. «Ум на кончиках пальцев» Москва: «Сова», 2006;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6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.Данилова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Л. «Пальчиковые игры» Москва: «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Росмэн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», 2008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7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.Большакова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С. Е. Формирование мелкой моторики рук: Игры и упражнения. – М.: ТЦ Сфера,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2006</a:t>
            </a:r>
            <a:endParaRPr lang="ru-RU" sz="18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8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.Воробьева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Т. А.,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Крупенчук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О. И. Мяч и речь. – СПб: Дельта,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9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Цвынтарный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В. В. Играем пальчиками и развиваем речь – СПб: ИЧП 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10.Бачина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О. В., Коробова Н. Ф. Пальчиковая гимнастика с предметами. Определение ведущей руки и развитие навыков письма у детей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6-7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лет. Практическое пособие для педагогов  и родителей – 2-й издание и дополнение: М. «</a:t>
            </a:r>
            <a:r>
              <a:rPr lang="ru-RU" sz="1800" dirty="0" err="1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Аркти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»,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2007г. </a:t>
            </a:r>
            <a:endParaRPr lang="ru-RU" sz="1800" dirty="0" smtClean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11.Развитие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мелкой моторики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речи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 детей 3-7 лет. Диагностический журнал. Автор- составитель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Н.Л.Стефанова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1143000" algn="l"/>
              </a:tabLs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="" xmlns:p14="http://schemas.microsoft.com/office/powerpoint/2010/main" val="324994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55776" y="2934728"/>
            <a:ext cx="4608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Спасибо за внимание !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121605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avatanplus.com/files/resources/original/571b58f0bd54815442d36c8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23517235"/>
              </p:ext>
            </p:extLst>
          </p:nvPr>
        </p:nvGraphicFramePr>
        <p:xfrm>
          <a:off x="179512" y="625024"/>
          <a:ext cx="8774120" cy="6040001"/>
        </p:xfrm>
        <a:graphic>
          <a:graphicData uri="http://schemas.openxmlformats.org/drawingml/2006/table">
            <a:tbl>
              <a:tblPr/>
              <a:tblGrid>
                <a:gridCol w="4423926"/>
                <a:gridCol w="4350194"/>
              </a:tblGrid>
              <a:tr h="334188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Критерии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Инструменты диагностики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857">
                <a:tc>
                  <a:txBody>
                    <a:bodyPr/>
                    <a:lstStyle/>
                    <a:p>
                      <a:pPr algn="l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Развитие  мышц пальцев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руки</a:t>
                      </a:r>
                      <a:endParaRPr lang="ru-RU" sz="1400" dirty="0" smtClean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  <a:p>
                      <a:pPr algn="l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1</a:t>
                      </a:r>
                      <a:r>
                        <a:rPr lang="ru-RU" sz="1400" dirty="0" smtClean="0">
                          <a:effectLst/>
                          <a:latin typeface="Cambria"/>
                          <a:ea typeface="Times New Roman"/>
                          <a:cs typeface="Cambria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Распределение правильной</a:t>
                      </a:r>
                      <a:r>
                        <a:rPr lang="ru-RU" sz="1400" baseline="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мышечной</a:t>
                      </a:r>
                      <a:r>
                        <a:rPr lang="ru-RU" sz="1400" baseline="0" dirty="0" smtClean="0">
                          <a:effectLst/>
                          <a:latin typeface="Cambria"/>
                          <a:ea typeface="Times New Roman"/>
                          <a:cs typeface="Cambria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нагрузки  .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Бачина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 О.В.,    Коробова    Н.Ф.    практическое   пособие   для  педагогов  и родителей.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87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2.Определение полноты  объема  движений пальцев рук, доминантной руки.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О.В.Бачина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,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Н.Ф.Коробова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практическое пособие для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педагогов,родител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родителей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857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3.Выявления переключаемости движений пальцев рук доминантной руки «Кулак — ребро — ладонь»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 А.Р.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Лурия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113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4.Определение уровня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сформированности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умения удерживать заданную позу пальцев доминантной руки.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</a:t>
                      </a:r>
                      <a:r>
                        <a:rPr lang="ru-RU" sz="1400" dirty="0" smtClean="0">
                          <a:effectLst/>
                          <a:latin typeface="Cambria"/>
                          <a:ea typeface="Times New Roman"/>
                          <a:cs typeface="Cambria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А.Р.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Лурия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857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5.Определение уровня точности выполнения движений пальцами доминантной руки.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 А.Р.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Лурия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786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Пространственные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представления</a:t>
                      </a:r>
                      <a:endParaRPr lang="ru-RU" sz="1400" dirty="0" smtClean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1.Формирование зрительно –пространственных представлений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С.О.Филиппова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, 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Тест»Десять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точек»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562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2.Оценка зрительно-ручной   координации.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Манометрический  тест.  (тест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Озерецкого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)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255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3.Чувство ритма</a:t>
                      </a:r>
                      <a:endParaRPr lang="ru-RU" sz="140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Н.Л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Стефанова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857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Зрительный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</a:t>
                      </a:r>
                      <a:r>
                        <a:rPr lang="ru-RU" sz="1400" b="1" baseline="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гнозис</a:t>
                      </a:r>
                      <a:endParaRPr lang="ru-RU" sz="1400" dirty="0" smtClean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1.Слуховое восприятие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Графический диктант  Н.Л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Стефанова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786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ru-RU" sz="140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2.Выявление умения анализировать образец, устанавливать принцип построения ряда на основе выделения его элементов</a:t>
                      </a:r>
                      <a:endParaRPr lang="ru-RU" sz="140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«Продолжи узор»</a:t>
                      </a:r>
                      <a:r>
                        <a:rPr lang="ru-RU" sz="1400" dirty="0" smtClean="0">
                          <a:effectLst/>
                          <a:latin typeface="Cambria"/>
                          <a:ea typeface="Times New Roman"/>
                          <a:cs typeface="Cambria"/>
                        </a:rPr>
                        <a:t> 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Н.Л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Стефанова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896">
                <a:tc>
                  <a:txBody>
                    <a:bodyPr/>
                    <a:lstStyle/>
                    <a:p>
                      <a:pPr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Техника</a:t>
                      </a:r>
                      <a:r>
                        <a:rPr lang="ru-RU" sz="1400" b="1" baseline="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 письма(графические навыки)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Тест «Речка»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С.А.Филиппова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,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О.К.Каминский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Cambria"/>
                        </a:rPr>
                        <a:t>,</a:t>
                      </a:r>
                      <a:endParaRPr lang="ru-RU" sz="1400" dirty="0">
                        <a:effectLst/>
                        <a:latin typeface="Cambria"/>
                        <a:ea typeface="Times New Roman"/>
                        <a:cs typeface="Cambria"/>
                      </a:endParaRPr>
                    </a:p>
                  </a:txBody>
                  <a:tcPr marL="32865" marR="328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03648" y="255694"/>
            <a:ext cx="6675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Инструментарий для определения достижений дошкольников</a:t>
            </a:r>
            <a:endParaRPr lang="ru-RU" b="1" dirty="0"/>
          </a:p>
        </p:txBody>
      </p:sp>
      <p:sp>
        <p:nvSpPr>
          <p:cNvPr id="7" name="Стрелка влево 6">
            <a:hlinkClick r:id="rId3" action="ppaction://hlinksldjump"/>
          </p:cNvPr>
          <p:cNvSpPr/>
          <p:nvPr/>
        </p:nvSpPr>
        <p:spPr>
          <a:xfrm>
            <a:off x="899592" y="6525344"/>
            <a:ext cx="576064" cy="3326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право 9">
            <a:hlinkClick r:id="rId4" action="ppaction://hlinksldjump"/>
          </p:cNvPr>
          <p:cNvSpPr/>
          <p:nvPr/>
        </p:nvSpPr>
        <p:spPr>
          <a:xfrm>
            <a:off x="7380312" y="6597352"/>
            <a:ext cx="648072" cy="2606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2252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5243</TotalTime>
  <Words>2237</Words>
  <Application>Microsoft Office PowerPoint</Application>
  <PresentationFormat>Экран (4:3)</PresentationFormat>
  <Paragraphs>405</Paragraphs>
  <Slides>35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Тема2</vt:lpstr>
      <vt:lpstr>Петухова Татьяна Павловна  </vt:lpstr>
      <vt:lpstr>Слайд 2</vt:lpstr>
      <vt:lpstr> Условия формирования личного вклада педагога  в развитие образования  </vt:lpstr>
      <vt:lpstr> Актуальность личного вклада педагога </vt:lpstr>
      <vt:lpstr>Теоретическое обоснование личного вклада педагога в развитие образования</vt:lpstr>
      <vt:lpstr>Цель работы:</vt:lpstr>
      <vt:lpstr>Ведущая педагогическая идея</vt:lpstr>
      <vt:lpstr>Деятельностный аспект  личного  вклада педагога в развитие образования </vt:lpstr>
      <vt:lpstr>1. Поисково-аналитический этап</vt:lpstr>
      <vt:lpstr>Слайд 10</vt:lpstr>
      <vt:lpstr> Анализ развивающей предметно- пространственной среды</vt:lpstr>
      <vt:lpstr>Сотрудничество с родителями</vt:lpstr>
      <vt:lpstr>Слайд 13</vt:lpstr>
      <vt:lpstr>Слайд 14</vt:lpstr>
      <vt:lpstr>Слайд 15</vt:lpstr>
      <vt:lpstr>3. Основной этап Обогащение развивающей предметно- пространственной среды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  4.Обобщающий этап  </vt:lpstr>
      <vt:lpstr> Выставка творческих работ детей</vt:lpstr>
      <vt:lpstr> Выставка-презентация игровых пособий и дидактических игр родителей по формированию графомоторных навыков </vt:lpstr>
      <vt:lpstr>Слайд 29</vt:lpstr>
      <vt:lpstr>Слайд 30</vt:lpstr>
      <vt:lpstr>Мониторинг успеваемости  в школе выпускников ДОУ</vt:lpstr>
      <vt:lpstr>Транслируемость практических достижений</vt:lpstr>
      <vt:lpstr>Литература</vt:lpstr>
      <vt:lpstr>Слайд 34</vt:lpstr>
      <vt:lpstr>Слайд 35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детский сад №11 комбинированного вида                   «Колосок»</dc:title>
  <dc:creator>Екатерина</dc:creator>
  <cp:lastModifiedBy>Колосок</cp:lastModifiedBy>
  <cp:revision>387</cp:revision>
  <dcterms:created xsi:type="dcterms:W3CDTF">2015-03-31T15:32:55Z</dcterms:created>
  <dcterms:modified xsi:type="dcterms:W3CDTF">2017-12-01T05:18:37Z</dcterms:modified>
</cp:coreProperties>
</file>