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8" r:id="rId1"/>
  </p:sldMasterIdLst>
  <p:notesMasterIdLst>
    <p:notesMasterId r:id="rId22"/>
  </p:notesMasterIdLst>
  <p:sldIdLst>
    <p:sldId id="256" r:id="rId2"/>
    <p:sldId id="342" r:id="rId3"/>
    <p:sldId id="331" r:id="rId4"/>
    <p:sldId id="332" r:id="rId5"/>
    <p:sldId id="324" r:id="rId6"/>
    <p:sldId id="325" r:id="rId7"/>
    <p:sldId id="313" r:id="rId8"/>
    <p:sldId id="333" r:id="rId9"/>
    <p:sldId id="334" r:id="rId10"/>
    <p:sldId id="335" r:id="rId11"/>
    <p:sldId id="337" r:id="rId12"/>
    <p:sldId id="338" r:id="rId13"/>
    <p:sldId id="326" r:id="rId14"/>
    <p:sldId id="340" r:id="rId15"/>
    <p:sldId id="309" r:id="rId16"/>
    <p:sldId id="343" r:id="rId17"/>
    <p:sldId id="304" r:id="rId18"/>
    <p:sldId id="327" r:id="rId19"/>
    <p:sldId id="315" r:id="rId20"/>
    <p:sldId id="319" r:id="rId21"/>
  </p:sldIdLst>
  <p:sldSz cx="10287000" cy="6858000" type="35mm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CADD57"/>
    <a:srgbClr val="FFCCFF"/>
    <a:srgbClr val="FF00FF"/>
    <a:srgbClr val="FCF60A"/>
    <a:srgbClr val="008000"/>
    <a:srgbClr val="0000FF"/>
    <a:srgbClr val="663300"/>
    <a:srgbClr val="FFFFFF"/>
    <a:srgbClr val="80008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832" y="-1170"/>
      </p:cViewPr>
      <p:guideLst>
        <p:guide orient="horz" pos="2160"/>
        <p:guide pos="32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D1815-5E95-4007-9403-64C0A26209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41EB6-9FFC-42AD-8D15-7FA000BA277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374BE3-49AD-45A5-8545-4D886FD32C88}" type="slidenum">
              <a:rPr lang="en-US"/>
              <a:pPr/>
              <a:t>2</a:t>
            </a:fld>
            <a:endParaRPr lang="en-US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8838" y="685800"/>
            <a:ext cx="5138737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65BEBA-23AD-4FEB-9DFE-4F16401F9610}" type="slidenum">
              <a:rPr lang="en-US"/>
              <a:pPr/>
              <a:t>8</a:t>
            </a:fld>
            <a:endParaRPr lang="en-US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19CCFDB-4C2E-4FE6-B766-2CC8B3301DD6}" type="slidenum">
              <a:rPr lang="en-US"/>
              <a:pPr/>
              <a:t>9</a:t>
            </a:fld>
            <a:endParaRPr lang="en-US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8838" y="685800"/>
            <a:ext cx="5138737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0A6E9B3-E70A-40DC-96C3-C77C04EA0C16}" type="slidenum">
              <a:rPr lang="en-US"/>
              <a:pPr/>
              <a:t>10</a:t>
            </a:fld>
            <a:endParaRPr lang="en-US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1E9ED0-7855-427F-B908-F94332B8C7CD}" type="slidenum">
              <a:rPr lang="en-US"/>
              <a:pPr/>
              <a:t>11</a:t>
            </a:fld>
            <a:endParaRPr lang="en-US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8838" y="685800"/>
            <a:ext cx="5138737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451BB1-C3D3-48F3-8E72-0B2B67F877A8}" type="slidenum">
              <a:rPr lang="en-US"/>
              <a:pPr/>
              <a:t>12</a:t>
            </a:fld>
            <a:endParaRPr lang="en-US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8838" y="685800"/>
            <a:ext cx="5138737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33AD429-DBE8-4F17-A031-DD7A4ECFFCB5}" type="slidenum">
              <a:rPr lang="en-US"/>
              <a:pPr/>
              <a:t>14</a:t>
            </a:fld>
            <a:endParaRPr lang="en-US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374BE3-49AD-45A5-8545-4D886FD32C88}" type="slidenum">
              <a:rPr lang="en-US"/>
              <a:pPr/>
              <a:t>16</a:t>
            </a:fld>
            <a:endParaRPr lang="en-US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58838" y="685800"/>
            <a:ext cx="5138737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74784" y="1371600"/>
            <a:ext cx="92583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543050" y="3331698"/>
            <a:ext cx="72009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0225" y="609600"/>
            <a:ext cx="7972425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00225" y="2507786"/>
            <a:ext cx="7972425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15400" y="6416676"/>
            <a:ext cx="857250" cy="365125"/>
          </a:xfrm>
        </p:spPr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0" y="1600201"/>
            <a:ext cx="4543425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29225" y="1600201"/>
            <a:ext cx="4543425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92583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212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225654" y="1535113"/>
            <a:ext cx="454699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14350" y="2362201"/>
            <a:ext cx="4545212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25654" y="2362201"/>
            <a:ext cx="454699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3F4F-0B88-4C49-B9D1-C95270C9BFC4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1" y="273050"/>
            <a:ext cx="3384352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14351" y="1524001"/>
            <a:ext cx="3384352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021931" y="273051"/>
            <a:ext cx="5750719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7400" y="609600"/>
            <a:ext cx="6172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57400" y="1831975"/>
            <a:ext cx="6172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57400" y="1166787"/>
            <a:ext cx="6172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58075" y="274639"/>
            <a:ext cx="2314575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4350" y="274639"/>
            <a:ext cx="6772275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514350" y="1600200"/>
            <a:ext cx="92583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14350" y="6416676"/>
            <a:ext cx="24003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CF2F181-94B8-48A3-BCAE-F0C842125A38}" type="datetime1">
              <a:rPr lang="ru-RU" smtClean="0"/>
              <a:pPr/>
              <a:t>30.01.2017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514725" y="6416676"/>
            <a:ext cx="325755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915400" y="6416676"/>
            <a:ext cx="85725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 spd="med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-detstve.ru/" TargetMode="External"/><Relationship Id="rId3" Type="http://schemas.openxmlformats.org/officeDocument/2006/relationships/hyperlink" Target="http://nsportal.ru/" TargetMode="External"/><Relationship Id="rId7" Type="http://schemas.openxmlformats.org/officeDocument/2006/relationships/hyperlink" Target="http://doshvozrast.ru/" TargetMode="External"/><Relationship Id="rId2" Type="http://schemas.openxmlformats.org/officeDocument/2006/relationships/hyperlink" Target="http://planetadetstva.net/-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ochemu4ka.ru/" TargetMode="External"/><Relationship Id="rId11" Type="http://schemas.openxmlformats.org/officeDocument/2006/relationships/hyperlink" Target="http://edguru.ru/lessons/tag/SMART%20Board/" TargetMode="External"/><Relationship Id="rId5" Type="http://schemas.openxmlformats.org/officeDocument/2006/relationships/hyperlink" Target="http://detsad-kitty.ru/" TargetMode="External"/><Relationship Id="rId10" Type="http://schemas.openxmlformats.org/officeDocument/2006/relationships/hyperlink" Target="http://igrateshka.ru/" TargetMode="External"/><Relationship Id="rId4" Type="http://schemas.openxmlformats.org/officeDocument/2006/relationships/hyperlink" Target="http://dohcolonoc.ru/" TargetMode="External"/><Relationship Id="rId9" Type="http://schemas.openxmlformats.org/officeDocument/2006/relationships/hyperlink" Target="http://doshkolnik.ru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71468" y="3000373"/>
            <a:ext cx="9286940" cy="2145268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«</a:t>
            </a:r>
            <a:r>
              <a:rPr lang="ru-RU" sz="4000" b="1" smtClean="0"/>
              <a:t>Использование ИКТ</a:t>
            </a:r>
            <a:endParaRPr lang="ru-RU" sz="4000" dirty="0" smtClean="0"/>
          </a:p>
          <a:p>
            <a:pPr algn="ctr"/>
            <a:r>
              <a:rPr lang="ru-RU" sz="4000" b="1" dirty="0" smtClean="0"/>
              <a:t>в образовательном процессе </a:t>
            </a:r>
            <a:endParaRPr lang="ru-RU" sz="4000" dirty="0" smtClean="0"/>
          </a:p>
          <a:p>
            <a:pPr algn="ctr"/>
            <a:r>
              <a:rPr lang="ru-RU" sz="4000" b="1" dirty="0" smtClean="0"/>
              <a:t>в условиях введения ФГОС ДОУ»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2623220" y="5661248"/>
            <a:ext cx="5943102" cy="830997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ru-RU" sz="2400" dirty="0" err="1" smtClean="0">
                <a:solidFill>
                  <a:schemeClr val="bg1"/>
                </a:solidFill>
              </a:rPr>
              <a:t>Кокурина</a:t>
            </a:r>
            <a:r>
              <a:rPr lang="ru-RU" sz="2400" dirty="0" smtClean="0">
                <a:solidFill>
                  <a:schemeClr val="bg1"/>
                </a:solidFill>
              </a:rPr>
              <a:t> С.А. – зам. заведующего по  ВМР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Москалева И.С. – ст. воспитатель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  <p:pic>
        <p:nvPicPr>
          <p:cNvPr id="44036" name="Picture 4" descr="&amp;kcy;&amp;ocy;&amp;mcy;&amp;pcy;&amp;softcy;&amp;yucy;&amp;tcy;&amp;iecy;&amp;rcy; - &amp;Scy;&amp;tcy;&amp;ocy;&amp;kcy;&amp;ocy;&amp;vcy;&amp;ocy;&amp;iecy; &amp;vcy;&amp;iecy;&amp;kcy;&amp;tcy;&amp;ocy;&amp;rcy;&amp;ncy;&amp;ocy;&amp;iecy; &amp;icy;&amp;zcy;&amp;ocy;&amp;bcy;&amp;rcy;&amp;acy;&amp;zhcy;&amp;iecy;&amp;ncy;&amp;icy;&amp;iecy; Yael Weiss #39151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0" y="214290"/>
            <a:ext cx="5362316" cy="26574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173625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 advTm="5336">
        <p:fade/>
      </p:transition>
    </mc:Choice>
    <mc:Fallback>
      <p:transition spd="med" advTm="5336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=""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246956" y="548681"/>
            <a:ext cx="9721080" cy="345638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 b="0" i="1" dirty="0">
                <a:solidFill>
                  <a:schemeClr val="bg1"/>
                </a:solidFill>
              </a:rPr>
              <a:t>Информационно-коммуникационные технологии (ИКТ) в детском саду – актуальная проблема современного дошкольного воспитания. Информационно - коммуникационные технологии прочно входят во все сферы жизни человека. Соответственно, система образования предъявляет новые требования к воспитанию и обучению подрастающего поколения, внедрению новых подходов, которые должны способствовать не замене традиционных методов, а расширению их возможностей. В современном мире сложно стоять на месте, поэтому, хотим мы этого или не хотим, но ИКТ прочно входят в воспитательно-образовательный процесс дошкольных учреждений.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71400"/>
            <a:ext cx="10112052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33375" algn="ctr">
              <a:lnSpc>
                <a:spcPct val="150000"/>
              </a:lnSpc>
              <a:spcBef>
                <a:spcPts val="500"/>
              </a:spcBef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3600" b="1" dirty="0" smtClean="0">
                <a:solidFill>
                  <a:srgbClr val="FF0000"/>
                </a:solidFill>
              </a:rPr>
              <a:t>Что </a:t>
            </a:r>
            <a:r>
              <a:rPr lang="ru-RU" sz="3600" b="1" dirty="0" smtClean="0">
                <a:solidFill>
                  <a:srgbClr val="FF0000"/>
                </a:solidFill>
              </a:rPr>
              <a:t>такое ИКТ?</a:t>
            </a:r>
          </a:p>
          <a:p>
            <a:pPr marL="342900" indent="-333375" algn="just">
              <a:spcBef>
                <a:spcPts val="5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 dirty="0" smtClean="0">
                <a:solidFill>
                  <a:schemeClr val="bg1"/>
                </a:solidFill>
              </a:rPr>
              <a:t>Сочетание </a:t>
            </a:r>
            <a:r>
              <a:rPr lang="ru-RU" sz="2400" dirty="0" smtClean="0">
                <a:solidFill>
                  <a:schemeClr val="bg1"/>
                </a:solidFill>
              </a:rPr>
              <a:t>ИКТ связано с двумя видами технологий: информационными и коммуникационными.</a:t>
            </a:r>
          </a:p>
          <a:p>
            <a:pPr marL="342900" indent="-333375" algn="just">
              <a:spcBef>
                <a:spcPts val="5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3200" dirty="0" smtClean="0">
                <a:solidFill>
                  <a:srgbClr val="FF0000"/>
                </a:solidFill>
              </a:rPr>
              <a:t>Информационная технология – 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комплекс </a:t>
            </a:r>
            <a:r>
              <a:rPr lang="ru-RU" sz="2400" dirty="0" smtClean="0">
                <a:solidFill>
                  <a:schemeClr val="bg1"/>
                </a:solidFill>
              </a:rPr>
              <a:t>методов, способов и средств, обеспечивающих хранение, обработку передачу и отображение информации и ориентированных на повышение эффективности и производительности труда. На современном этапе методы, способы и средства напрямую взаимосвязаны с компьютером (компьютерные технологии</a:t>
            </a:r>
            <a:r>
              <a:rPr lang="ru-RU" sz="2400" dirty="0" smtClean="0">
                <a:solidFill>
                  <a:schemeClr val="bg1"/>
                </a:solidFill>
              </a:rPr>
              <a:t>).</a:t>
            </a:r>
          </a:p>
          <a:p>
            <a:pPr marL="342900" indent="-333375" algn="just">
              <a:spcBef>
                <a:spcPts val="5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000" dirty="0" smtClean="0">
              <a:solidFill>
                <a:schemeClr val="bg1"/>
              </a:solidFill>
            </a:endParaRPr>
          </a:p>
          <a:p>
            <a:pPr marL="342900" indent="-333375" algn="just">
              <a:spcBef>
                <a:spcPts val="5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3687901"/>
            <a:ext cx="100400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33375" algn="just">
              <a:spcBef>
                <a:spcPts val="5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3200" dirty="0" smtClean="0">
                <a:solidFill>
                  <a:srgbClr val="FF0000"/>
                </a:solidFill>
              </a:rPr>
              <a:t>Коммуникационные технологии </a:t>
            </a:r>
            <a:r>
              <a:rPr lang="ru-RU" sz="2400" dirty="0" smtClean="0">
                <a:solidFill>
                  <a:schemeClr val="bg1"/>
                </a:solidFill>
              </a:rPr>
              <a:t>- определяют методы, способы и средства взаимодействия человека с внешней средой. В этих коммуникациях компьютер занимает свое место. Он обеспечивает, комфортное, индивидуальное, многообразное, взаимодействие объектов коммуникации. Соединяя информационные и коммуникационные технологии, проецируя их на образовательную практику необходимо отметить, что основной задачей, которая стоит перед их внедрением, является адаптация человека к жизни в информационном обществе. 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8964" y="404664"/>
            <a:ext cx="972108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33375" algn="just">
              <a:spcBef>
                <a:spcPts val="5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000" dirty="0" smtClean="0">
                <a:solidFill>
                  <a:schemeClr val="bg1"/>
                </a:solidFill>
              </a:rPr>
              <a:t>Главной целью внедрения информационных технологий  является создание единого информационного пространства ОУ, системы, в которой задействованы и на информационном уровне связаны все участники учебно-воспитательного процесса: администрация, педагоги, воспитанники и их родители.</a:t>
            </a:r>
          </a:p>
          <a:p>
            <a:pPr marL="342900" indent="-333375" algn="just">
              <a:spcBef>
                <a:spcPts val="5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000" dirty="0" smtClean="0">
                <a:solidFill>
                  <a:schemeClr val="bg1"/>
                </a:solidFill>
              </a:rPr>
              <a:t>Цели использования информационных технологий в непосредственно образовательной деятельности педагога:</a:t>
            </a:r>
          </a:p>
          <a:p>
            <a:pPr marL="336550" indent="-327025" algn="just">
              <a:spcBef>
                <a:spcPts val="500"/>
              </a:spcBef>
              <a:buClr>
                <a:srgbClr val="FFFF00"/>
              </a:buClr>
              <a:buSzPct val="86000"/>
              <a:buFont typeface="Times New Roman" pitchFamily="16" charset="0"/>
              <a:buBlip>
                <a:blip r:embed="rId2"/>
              </a:buBlip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000" dirty="0" smtClean="0">
                <a:solidFill>
                  <a:schemeClr val="bg1"/>
                </a:solidFill>
              </a:rPr>
              <a:t> сделать образование современным (с точки зрения использования технических средств);         </a:t>
            </a:r>
          </a:p>
          <a:p>
            <a:pPr marL="336550" indent="-327025" algn="just">
              <a:spcBef>
                <a:spcPts val="500"/>
              </a:spcBef>
              <a:buClr>
                <a:srgbClr val="FFFF00"/>
              </a:buClr>
              <a:buSzPct val="86000"/>
              <a:buFont typeface="Times New Roman" pitchFamily="16" charset="0"/>
              <a:buBlip>
                <a:blip r:embed="rId2"/>
              </a:buBlip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000" dirty="0" smtClean="0">
                <a:solidFill>
                  <a:schemeClr val="bg1"/>
                </a:solidFill>
              </a:rPr>
              <a:t> приблизить образовательную деятельность к мировосприятию современного ребенка, так как он больше смотрит и слушает, чем читает и говорит; предпочитает использовать информацию, добытую с помощью технических средств;        </a:t>
            </a:r>
          </a:p>
          <a:p>
            <a:pPr marL="336550" indent="-327025" algn="just">
              <a:spcBef>
                <a:spcPts val="500"/>
              </a:spcBef>
              <a:buClr>
                <a:srgbClr val="FFFF00"/>
              </a:buClr>
              <a:buSzPct val="86000"/>
              <a:buFont typeface="Times New Roman" pitchFamily="16" charset="0"/>
              <a:buBlip>
                <a:blip r:embed="rId2"/>
              </a:buBlip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000" dirty="0" smtClean="0">
                <a:solidFill>
                  <a:schemeClr val="bg1"/>
                </a:solidFill>
              </a:rPr>
              <a:t>  установить отношения взаимопонимания, взаимопомощи между педагогом и воспитанником;         </a:t>
            </a:r>
          </a:p>
          <a:p>
            <a:pPr marL="336550" indent="-327025" algn="just">
              <a:spcBef>
                <a:spcPts val="500"/>
              </a:spcBef>
              <a:buClr>
                <a:srgbClr val="FFFF00"/>
              </a:buClr>
              <a:buSzPct val="86000"/>
              <a:buFont typeface="Times New Roman" pitchFamily="16" charset="0"/>
              <a:buBlip>
                <a:blip r:embed="rId2"/>
              </a:buBlip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000" dirty="0" smtClean="0">
                <a:solidFill>
                  <a:schemeClr val="bg1"/>
                </a:solidFill>
              </a:rPr>
              <a:t>  помочь педагогу в возможности эмоционально и образно подать материал.         </a:t>
            </a:r>
          </a:p>
          <a:p>
            <a:pPr marL="336550" indent="-327025" algn="just">
              <a:spcBef>
                <a:spcPts val="500"/>
              </a:spcBef>
              <a:buClr>
                <a:srgbClr val="FFFF00"/>
              </a:buClr>
              <a:buSzPct val="86000"/>
              <a:buFont typeface="Times New Roman" pitchFamily="16" charset="0"/>
              <a:buBlip>
                <a:blip r:embed="rId2"/>
              </a:buBlip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000" dirty="0" smtClean="0">
                <a:solidFill>
                  <a:schemeClr val="bg1"/>
                </a:solidFill>
              </a:rPr>
              <a:t> экономить время, как педагога, так и ребенка, увеличить плотность образовательной деятельности, обогатить ее новым содержанием. 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16" y="197346"/>
            <a:ext cx="9787006" cy="607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Нормативные документы: </a:t>
            </a:r>
          </a:p>
          <a:p>
            <a:endParaRPr lang="ru-RU" sz="900" b="1" dirty="0" smtClean="0">
              <a:solidFill>
                <a:srgbClr val="0000FF"/>
              </a:solidFill>
            </a:endParaRPr>
          </a:p>
          <a:p>
            <a:r>
              <a:rPr lang="ru-RU" sz="2200" b="1" dirty="0" smtClean="0">
                <a:solidFill>
                  <a:srgbClr val="0000FF"/>
                </a:solidFill>
              </a:rPr>
              <a:t>*</a:t>
            </a:r>
            <a:r>
              <a:rPr lang="ru-RU" sz="2200" b="1" dirty="0" smtClean="0">
                <a:solidFill>
                  <a:schemeClr val="bg1"/>
                </a:solidFill>
              </a:rPr>
              <a:t>Федеральный закон "Об образовании в Российской Федерации" от 29 декабря 2012 г. N 273-ФЗ </a:t>
            </a:r>
          </a:p>
          <a:p>
            <a:r>
              <a:rPr lang="ru-RU" sz="2200" b="1" dirty="0" smtClean="0">
                <a:solidFill>
                  <a:srgbClr val="0000FF"/>
                </a:solidFill>
              </a:rPr>
              <a:t>*</a:t>
            </a:r>
            <a:r>
              <a:rPr lang="ru-RU" sz="2200" b="1" dirty="0" smtClean="0">
                <a:solidFill>
                  <a:schemeClr val="bg1"/>
                </a:solidFill>
              </a:rPr>
              <a:t>«Федеральный государственный образовательный стандарт дошкольного образования» от 17 октября 2013 г. 1155 </a:t>
            </a:r>
          </a:p>
          <a:p>
            <a:r>
              <a:rPr lang="ru-RU" sz="2200" b="1" dirty="0" smtClean="0">
                <a:solidFill>
                  <a:srgbClr val="0000FF"/>
                </a:solidFill>
              </a:rPr>
              <a:t>*</a:t>
            </a:r>
            <a:r>
              <a:rPr lang="ru-RU" sz="2200" b="1" dirty="0" smtClean="0">
                <a:solidFill>
                  <a:schemeClr val="bg1"/>
                </a:solidFill>
              </a:rPr>
              <a:t>"Санитарно эпидемиологические требования к устройству, содержанию и организации режима работы дошкольных образовательных организаций" "</a:t>
            </a:r>
            <a:r>
              <a:rPr lang="ru-RU" sz="2200" b="1" dirty="0" err="1" smtClean="0">
                <a:solidFill>
                  <a:schemeClr val="bg1"/>
                </a:solidFill>
              </a:rPr>
              <a:t>СанПиН</a:t>
            </a:r>
            <a:r>
              <a:rPr lang="ru-RU" sz="2200" b="1" dirty="0" smtClean="0">
                <a:solidFill>
                  <a:schemeClr val="bg1"/>
                </a:solidFill>
              </a:rPr>
              <a:t> 2.4.1.3049-13 от 15 мая 2013 г. N 26</a:t>
            </a:r>
          </a:p>
          <a:p>
            <a:r>
              <a:rPr lang="ru-RU" sz="2200" b="1" dirty="0" smtClean="0">
                <a:solidFill>
                  <a:srgbClr val="0000FF"/>
                </a:solidFill>
              </a:rPr>
              <a:t>*</a:t>
            </a:r>
            <a:r>
              <a:rPr lang="ru-RU" sz="2200" b="1" dirty="0" smtClean="0">
                <a:solidFill>
                  <a:schemeClr val="bg1"/>
                </a:solidFill>
              </a:rPr>
              <a:t> «Гигиенические требования к персональным </a:t>
            </a:r>
            <a:r>
              <a:rPr lang="ru-RU" sz="2200" b="1" dirty="0" err="1" smtClean="0">
                <a:solidFill>
                  <a:schemeClr val="bg1"/>
                </a:solidFill>
              </a:rPr>
              <a:t>электронно</a:t>
            </a:r>
            <a:r>
              <a:rPr lang="ru-RU" sz="2200" b="1" dirty="0" smtClean="0">
                <a:solidFill>
                  <a:schemeClr val="bg1"/>
                </a:solidFill>
              </a:rPr>
              <a:t>- вычислительным машинам и организации работы» «Санитарно-эпидемиологические правила и нормативы» Сан </a:t>
            </a:r>
            <a:r>
              <a:rPr lang="ru-RU" sz="2200" b="1" dirty="0" err="1" smtClean="0">
                <a:solidFill>
                  <a:schemeClr val="bg1"/>
                </a:solidFill>
              </a:rPr>
              <a:t>ПиН</a:t>
            </a:r>
            <a:r>
              <a:rPr lang="ru-RU" sz="2200" b="1" dirty="0" smtClean="0">
                <a:solidFill>
                  <a:schemeClr val="bg1"/>
                </a:solidFill>
              </a:rPr>
              <a:t> 2.2.2/2.4.1340-03 </a:t>
            </a:r>
          </a:p>
          <a:p>
            <a:r>
              <a:rPr lang="ru-RU" sz="2200" b="1" dirty="0" smtClean="0">
                <a:solidFill>
                  <a:srgbClr val="0000FF"/>
                </a:solidFill>
              </a:rPr>
              <a:t>*</a:t>
            </a:r>
            <a:r>
              <a:rPr lang="ru-RU" sz="2200" b="1" dirty="0" smtClean="0">
                <a:solidFill>
                  <a:schemeClr val="bg1"/>
                </a:solidFill>
              </a:rPr>
              <a:t> Инструктивно-методическое письмо "О гигиенических требованиях к максимальной нагрузке на детей дошкольного возрасте в организованных формах обучения" Минобразования России от 14.03.2000 N 65/23-16</a:t>
            </a:r>
          </a:p>
          <a:p>
            <a:r>
              <a:rPr lang="ru-RU" sz="2200" b="1" dirty="0" smtClean="0">
                <a:solidFill>
                  <a:srgbClr val="0000FF"/>
                </a:solidFill>
              </a:rPr>
              <a:t>*</a:t>
            </a:r>
            <a:r>
              <a:rPr lang="ru-RU" sz="2200" b="1" dirty="0" smtClean="0">
                <a:solidFill>
                  <a:schemeClr val="bg1"/>
                </a:solidFill>
              </a:rPr>
              <a:t> Профессиональный стандарт «Педагог (педагогическая деятельность в дошкольном, начальном общем, основном общем, среднем общем образовании) (воспитатель, учитель)» от 18 октября 2013 года. </a:t>
            </a:r>
            <a:endParaRPr lang="ru-RU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214278" y="857232"/>
            <a:ext cx="1007272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Статья 16.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Под электронным обучением понимается организация образовательной деятельности с применением информационных технологий, технических средств, а также информационно-телекоммуникационных сетей…»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Статья 18.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«В организациях, осуществляющих  образовательную  деятельность, в  целях  обеспечения  реализации  образовательных  программ 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 формируются библиотеки, в том числе цифровые (электронные) библиотеки…»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 Статья 29.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 Образовательные организации формируют открытые  и общедоступные информационные ресурсы, содержащие  информацию  об  их деятельности, и обеспечивают  доступ  к таким  ресурсам  посредством размещения их в информационно-телекоммуникационных сетях, в  том  числе  на официальном сайте образовательной организации в сети "Интернет".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4" y="214290"/>
            <a:ext cx="87868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Федеральный закон "Об образовании в РФ»</a:t>
            </a:r>
          </a:p>
          <a:p>
            <a:endParaRPr lang="ru-RU" sz="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16" y="0"/>
            <a:ext cx="2571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ФГОС ДОУ.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78" y="571480"/>
            <a:ext cx="98584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3.3. Требования к развивающей предметно-пространственной среде</a:t>
            </a:r>
          </a:p>
          <a:p>
            <a:pPr algn="just"/>
            <a:r>
              <a:rPr lang="ru-RU" sz="2800" b="1" dirty="0" smtClean="0">
                <a:solidFill>
                  <a:schemeClr val="bg1"/>
                </a:solidFill>
              </a:rPr>
              <a:t>     </a:t>
            </a:r>
            <a:r>
              <a:rPr lang="ru-RU" sz="2600" dirty="0" smtClean="0">
                <a:solidFill>
                  <a:schemeClr val="bg1"/>
                </a:solidFill>
              </a:rPr>
              <a:t>Образовательное пространство должно быть оснащено средствами обучения и воспитания (в том числе техническими)… (в соответствии со спецификой Программы).</a:t>
            </a:r>
          </a:p>
          <a:p>
            <a:pPr algn="just"/>
            <a:endParaRPr lang="ru-RU" sz="2400" b="1" dirty="0" smtClean="0">
              <a:solidFill>
                <a:schemeClr val="bg1"/>
              </a:solidFill>
            </a:endParaRPr>
          </a:p>
          <a:p>
            <a:pPr algn="just"/>
            <a:r>
              <a:rPr lang="ru-RU" sz="2400" b="1" dirty="0" smtClean="0">
                <a:solidFill>
                  <a:schemeClr val="bg1"/>
                </a:solidFill>
              </a:rPr>
              <a:t> 3.4. Требования к кадровым условиям реализации Программы.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</a:rPr>
              <a:t>     </a:t>
            </a:r>
            <a:r>
              <a:rPr lang="ru-RU" sz="2600" dirty="0" smtClean="0">
                <a:solidFill>
                  <a:schemeClr val="bg1"/>
                </a:solidFill>
              </a:rPr>
              <a:t>Квалификация педагогических и учебно-вспомогательных работников должна соответствовать квалификационным характеристикам, установленным в Едином квалификационном справочнике должностей руководителей, специалистов и служащих, раздел "Квалификационные характеристики должностей работников образования»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             </a:t>
            </a:r>
            <a:r>
              <a:rPr lang="ru-RU" sz="2200" b="1" dirty="0" smtClean="0">
                <a:solidFill>
                  <a:srgbClr val="FF0000"/>
                </a:solidFill>
                <a:latin typeface="+mj-lt"/>
                <a:ea typeface="Adobe Heiti Std R" pitchFamily="34" charset="-128"/>
                <a:cs typeface="Mangal" pitchFamily="18" charset="0"/>
              </a:rPr>
              <a:t>«Должен знать: … основы работы с текстовыми редакторами, электронными таблицами, электронной почтой и браузерами, </a:t>
            </a:r>
            <a:r>
              <a:rPr lang="ru-RU" sz="2200" b="1" dirty="0" err="1" smtClean="0">
                <a:solidFill>
                  <a:srgbClr val="FF0000"/>
                </a:solidFill>
                <a:latin typeface="+mj-lt"/>
                <a:ea typeface="Adobe Heiti Std R" pitchFamily="34" charset="-128"/>
                <a:cs typeface="Mangal" pitchFamily="18" charset="0"/>
              </a:rPr>
              <a:t>мультимедийным</a:t>
            </a:r>
            <a:r>
              <a:rPr lang="ru-RU" sz="2200" b="1" dirty="0" smtClean="0">
                <a:solidFill>
                  <a:srgbClr val="FF0000"/>
                </a:solidFill>
                <a:latin typeface="+mj-lt"/>
                <a:ea typeface="Adobe Heiti Std R" pitchFamily="34" charset="-128"/>
                <a:cs typeface="Mangal" pitchFamily="18" charset="0"/>
              </a:rPr>
              <a:t> оборудованием;…»</a:t>
            </a:r>
            <a:endParaRPr lang="ru-RU" sz="2200" b="1" dirty="0">
              <a:solidFill>
                <a:srgbClr val="FF0000"/>
              </a:solidFill>
              <a:latin typeface="+mj-lt"/>
              <a:ea typeface="Adobe Heiti Std R" pitchFamily="34" charset="-128"/>
              <a:cs typeface="Mangal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460773" y="285751"/>
            <a:ext cx="9504759" cy="19399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b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>Направления использования информационно-коммуникативных технологий в системе деятельности ДОУ</a:t>
            </a:r>
            <a:r>
              <a:rPr lang="ru-RU" sz="3200" b="0" dirty="0">
                <a:solidFill>
                  <a:srgbClr val="FF0000"/>
                </a:solidFill>
              </a:rPr>
              <a:t/>
            </a:r>
            <a:br>
              <a:rPr lang="ru-RU" sz="3200" b="0" dirty="0">
                <a:solidFill>
                  <a:srgbClr val="FF0000"/>
                </a:solidFill>
              </a:rPr>
            </a:br>
            <a:endParaRPr lang="ru-RU" sz="3200" b="0" dirty="0">
              <a:solidFill>
                <a:srgbClr val="FF000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5055" y="1714500"/>
            <a:ext cx="1100138" cy="11636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920000">
            <a:off x="6129734" y="1732360"/>
            <a:ext cx="977900" cy="130730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200000">
            <a:off x="4550569" y="1900239"/>
            <a:ext cx="1100138" cy="11636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265" y="2779713"/>
            <a:ext cx="2825353" cy="20113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66494" y="4206876"/>
            <a:ext cx="3230760" cy="2017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24068" y="2706688"/>
            <a:ext cx="3175397" cy="21574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79656" y="5072064"/>
            <a:ext cx="1285875" cy="10366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978" y="706438"/>
            <a:ext cx="8717160" cy="5943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782241" y="-675456"/>
            <a:ext cx="9504759" cy="19399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b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0" dirty="0">
                <a:solidFill>
                  <a:srgbClr val="000000"/>
                </a:solidFill>
              </a:rPr>
              <a:t/>
            </a:r>
            <a:br>
              <a:rPr lang="ru-RU" sz="3200" b="0" dirty="0">
                <a:solidFill>
                  <a:srgbClr val="00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Средства ИКТ:</a:t>
            </a:r>
            <a:r>
              <a:rPr lang="ru-RU" sz="3200" b="0" dirty="0">
                <a:solidFill>
                  <a:srgbClr val="FF0000"/>
                </a:solidFill>
              </a:rPr>
              <a:t/>
            </a:r>
            <a:br>
              <a:rPr lang="ru-RU" sz="3200" b="0" dirty="0">
                <a:solidFill>
                  <a:srgbClr val="FF0000"/>
                </a:solidFill>
              </a:rPr>
            </a:br>
            <a:endParaRPr lang="ru-RU" sz="3200"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1053704" y="431801"/>
            <a:ext cx="7613452" cy="10080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spcBef>
                <a:spcPts val="1200"/>
              </a:spcBef>
              <a:spcAft>
                <a:spcPts val="100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dirty="0">
                <a:solidFill>
                  <a:srgbClr val="FF0000"/>
                </a:solidFill>
              </a:rPr>
              <a:t>Применение ИКТ</a:t>
            </a:r>
          </a:p>
          <a:p>
            <a:pPr>
              <a:spcBef>
                <a:spcPts val="1200"/>
              </a:spcBef>
              <a:spcAft>
                <a:spcPts val="100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200" b="0" dirty="0">
              <a:solidFill>
                <a:srgbClr val="FF0066"/>
              </a:solidFill>
            </a:endParaRPr>
          </a:p>
        </p:txBody>
      </p:sp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462980" y="1772816"/>
            <a:ext cx="3402212" cy="1223963"/>
          </a:xfrm>
          <a:prstGeom prst="wedgeRectCallout">
            <a:avLst>
              <a:gd name="adj1" fmla="val 40759"/>
              <a:gd name="adj2" fmla="val -111352"/>
            </a:avLst>
          </a:prstGeom>
          <a:solidFill>
            <a:srgbClr val="FF8080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chemeClr val="bg1"/>
                </a:solidFill>
              </a:rPr>
              <a:t>Опосредованное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5022056" y="1871664"/>
            <a:ext cx="3645099" cy="1081087"/>
          </a:xfrm>
          <a:prstGeom prst="wedgeRectCallout">
            <a:avLst>
              <a:gd name="adj1" fmla="val -35282"/>
              <a:gd name="adj2" fmla="val -118486"/>
            </a:avLst>
          </a:prstGeom>
          <a:solidFill>
            <a:srgbClr val="FF8080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chemeClr val="bg1"/>
                </a:solidFill>
              </a:rPr>
              <a:t>Непосредственное</a:t>
            </a:r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>
            <a:off x="208956" y="4016375"/>
            <a:ext cx="1944885" cy="1023938"/>
          </a:xfrm>
          <a:prstGeom prst="flowChartProcess">
            <a:avLst/>
          </a:prstGeom>
          <a:solidFill>
            <a:srgbClr val="9999FF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lIns="90000" tIns="45000" rIns="90000" bIns="45000" anchor="ctr"/>
          <a:lstStyle/>
          <a:p>
            <a:pPr algn="ctr">
              <a:buClrTx/>
              <a:buSzPct val="4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 </a:t>
            </a:r>
            <a:r>
              <a:rPr lang="ru-RU" sz="2000" b="0" dirty="0">
                <a:solidFill>
                  <a:schemeClr val="bg1"/>
                </a:solidFill>
              </a:rPr>
              <a:t>Интернет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2348509" y="4032251"/>
            <a:ext cx="2344935" cy="1008063"/>
          </a:xfrm>
          <a:prstGeom prst="flowChartProcess">
            <a:avLst/>
          </a:prstGeom>
          <a:solidFill>
            <a:srgbClr val="9999FF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sz="2400">
              <a:solidFill>
                <a:schemeClr val="bg1"/>
              </a:solidFill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802137" y="3956051"/>
            <a:ext cx="1891307" cy="6397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>
                <a:solidFill>
                  <a:schemeClr val="bg1"/>
                </a:solidFill>
              </a:rPr>
              <a:t>  </a:t>
            </a:r>
            <a:r>
              <a:rPr lang="ru-RU" sz="2000" b="0">
                <a:solidFill>
                  <a:schemeClr val="bg1"/>
                </a:solidFill>
              </a:rPr>
              <a:t>Ведение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>
                <a:solidFill>
                  <a:schemeClr val="bg1"/>
                </a:solidFill>
              </a:rPr>
              <a:t>документации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5022056" y="3959224"/>
            <a:ext cx="2187774" cy="1125959"/>
          </a:xfrm>
          <a:prstGeom prst="flowChartProcess">
            <a:avLst/>
          </a:prstGeom>
          <a:solidFill>
            <a:srgbClr val="9999FF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dirty="0">
                <a:solidFill>
                  <a:schemeClr val="bg1"/>
                </a:solidFill>
              </a:rPr>
              <a:t>Использование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dirty="0">
                <a:solidFill>
                  <a:schemeClr val="bg1"/>
                </a:solidFill>
              </a:rPr>
              <a:t>развивающих 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dirty="0">
                <a:solidFill>
                  <a:schemeClr val="bg1"/>
                </a:solidFill>
              </a:rPr>
              <a:t>компьютерных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dirty="0">
                <a:solidFill>
                  <a:schemeClr val="bg1"/>
                </a:solidFill>
              </a:rPr>
              <a:t>программ</a:t>
            </a:r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7452718" y="3959225"/>
            <a:ext cx="2348507" cy="1079500"/>
          </a:xfrm>
          <a:prstGeom prst="flowChartProcess">
            <a:avLst/>
          </a:prstGeom>
          <a:solidFill>
            <a:srgbClr val="9999FF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>
                <a:solidFill>
                  <a:schemeClr val="bg1"/>
                </a:solidFill>
              </a:rPr>
              <a:t>Использование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>
                <a:solidFill>
                  <a:schemeClr val="bg1"/>
                </a:solidFill>
              </a:rPr>
              <a:t>мультимедийных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>
                <a:solidFill>
                  <a:schemeClr val="bg1"/>
                </a:solidFill>
              </a:rPr>
              <a:t>презентаций</a:t>
            </a:r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5832872" y="3024188"/>
            <a:ext cx="242888" cy="6477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420E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71" name="AutoShape 11"/>
          <p:cNvSpPr>
            <a:spLocks noChangeArrowheads="1"/>
          </p:cNvSpPr>
          <p:nvPr/>
        </p:nvSpPr>
        <p:spPr bwMode="auto">
          <a:xfrm>
            <a:off x="1376958" y="3095625"/>
            <a:ext cx="242888" cy="6477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420E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72" name="AutoShape 12"/>
          <p:cNvSpPr>
            <a:spLocks noChangeArrowheads="1"/>
          </p:cNvSpPr>
          <p:nvPr/>
        </p:nvSpPr>
        <p:spPr bwMode="auto">
          <a:xfrm>
            <a:off x="7938493" y="3024188"/>
            <a:ext cx="242888" cy="6477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420E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73" name="AutoShape 13"/>
          <p:cNvSpPr>
            <a:spLocks noChangeArrowheads="1"/>
          </p:cNvSpPr>
          <p:nvPr/>
        </p:nvSpPr>
        <p:spPr bwMode="auto">
          <a:xfrm>
            <a:off x="3159324" y="3095625"/>
            <a:ext cx="242888" cy="6477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420E"/>
          </a:solidFill>
          <a:ln w="9360" cap="flat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648297" y="360363"/>
            <a:ext cx="9319739" cy="5543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0" dirty="0">
              <a:solidFill>
                <a:srgbClr val="0000CC"/>
              </a:solidFill>
            </a:endParaRPr>
          </a:p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dirty="0">
                <a:solidFill>
                  <a:srgbClr val="FF0000"/>
                </a:solidFill>
              </a:rPr>
              <a:t>Использование 	ИКТ в методической работе</a:t>
            </a:r>
          </a:p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0" dirty="0">
              <a:solidFill>
                <a:srgbClr val="CC00CC"/>
              </a:solidFill>
            </a:endParaRPr>
          </a:p>
          <a:p>
            <a:pPr algn="just">
              <a:buSzPct val="71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0" dirty="0">
                <a:solidFill>
                  <a:srgbClr val="0000CC"/>
                </a:solidFill>
              </a:rPr>
              <a:t> </a:t>
            </a:r>
            <a:r>
              <a:rPr lang="ru-RU" sz="2800" b="0" dirty="0">
                <a:solidFill>
                  <a:schemeClr val="bg1"/>
                </a:solidFill>
              </a:rPr>
              <a:t>Разработка, систематизация и сбор методических разработок и документации (перспективные планы, конспекты, игры, музыкальная подборка и т. д.);</a:t>
            </a:r>
          </a:p>
          <a:p>
            <a:pPr algn="just">
              <a:buSzPct val="71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0" dirty="0">
                <a:solidFill>
                  <a:schemeClr val="bg1"/>
                </a:solidFill>
              </a:rPr>
              <a:t> Диагностика творческого развития детей (диаграммы, графики, таблицы); </a:t>
            </a:r>
          </a:p>
          <a:p>
            <a:pPr algn="just">
              <a:buSzPct val="71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0" dirty="0">
                <a:solidFill>
                  <a:schemeClr val="bg1"/>
                </a:solidFill>
              </a:rPr>
              <a:t> Интернет-ресурсы (электронная почта, поисковые системы, электронные конференции, участие в семинарах);</a:t>
            </a:r>
          </a:p>
          <a:p>
            <a:pPr algn="just">
              <a:buSzPct val="71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0" dirty="0">
                <a:solidFill>
                  <a:schemeClr val="bg1"/>
                </a:solidFill>
              </a:rPr>
              <a:t> Обмен опытом, дидактическими материалами и пособиями с ведущими специалистами в области образования по всему миру.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242886" y="287339"/>
            <a:ext cx="9725149" cy="60293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SzPct val="71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200" b="0" dirty="0">
              <a:solidFill>
                <a:srgbClr val="0000CC"/>
              </a:solidFill>
            </a:endParaRPr>
          </a:p>
          <a:p>
            <a:pPr algn="ctr">
              <a:buClrTx/>
              <a:buSzPct val="71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dirty="0">
                <a:solidFill>
                  <a:srgbClr val="FF0000"/>
                </a:solidFill>
              </a:rPr>
              <a:t>              Формы работы с родителями</a:t>
            </a:r>
          </a:p>
          <a:p>
            <a:pPr algn="ctr">
              <a:buClrTx/>
              <a:buSzPct val="6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0" dirty="0">
              <a:solidFill>
                <a:srgbClr val="CC00CC"/>
              </a:solidFill>
            </a:endParaRP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Создание странички с фото занятиями на сайте учреждения;</a:t>
            </a: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Общение с родителями в режиме </a:t>
            </a:r>
            <a:r>
              <a:rPr lang="ru-RU" sz="2400" b="0" dirty="0" err="1">
                <a:solidFill>
                  <a:schemeClr val="bg1"/>
                </a:solidFill>
              </a:rPr>
              <a:t>онлайн</a:t>
            </a:r>
            <a:r>
              <a:rPr lang="ru-RU" sz="2400" b="0" dirty="0">
                <a:solidFill>
                  <a:schemeClr val="bg1"/>
                </a:solidFill>
              </a:rPr>
              <a:t> через сайт учреждения, с ссылками на группы. Им необходимо быть в курсе  жизни сада, и образовательной деятельности ;</a:t>
            </a: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Интернет-ресурсы (размещение на сайте учреждения и на педагогических сайтах своих конспектов, консультаций, опыта работы, ведение своего </a:t>
            </a:r>
            <a:r>
              <a:rPr lang="ru-RU" sz="2400" b="0" dirty="0" err="1">
                <a:solidFill>
                  <a:schemeClr val="bg1"/>
                </a:solidFill>
              </a:rPr>
              <a:t>блога</a:t>
            </a:r>
            <a:r>
              <a:rPr lang="ru-RU" sz="2400" b="0" dirty="0">
                <a:solidFill>
                  <a:schemeClr val="bg1"/>
                </a:solidFill>
              </a:rPr>
              <a:t>);</a:t>
            </a: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Демонстрация презентаций организации работы с детьми;</a:t>
            </a: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Создание собственного </a:t>
            </a:r>
            <a:r>
              <a:rPr lang="ru-RU" sz="2400" b="0" dirty="0" err="1">
                <a:solidFill>
                  <a:schemeClr val="bg1"/>
                </a:solidFill>
              </a:rPr>
              <a:t>блога</a:t>
            </a:r>
            <a:r>
              <a:rPr lang="ru-RU" sz="2400" b="0" dirty="0">
                <a:solidFill>
                  <a:schemeClr val="bg1"/>
                </a:solidFill>
              </a:rPr>
              <a:t> в сети Интернет;</a:t>
            </a: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Организация итоговых выставок, фото выставок с использованием слайд-шоу детских работ.</a:t>
            </a: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Создание консультаций для родителей, </a:t>
            </a:r>
            <a:r>
              <a:rPr lang="ru-RU" sz="2400" b="0" dirty="0" err="1">
                <a:solidFill>
                  <a:schemeClr val="bg1"/>
                </a:solidFill>
              </a:rPr>
              <a:t>мультимедийного</a:t>
            </a:r>
            <a:r>
              <a:rPr lang="ru-RU" sz="2400" b="0" dirty="0">
                <a:solidFill>
                  <a:schemeClr val="bg1"/>
                </a:solidFill>
              </a:rPr>
              <a:t> оформления праздников.</a:t>
            </a:r>
          </a:p>
          <a:p>
            <a:pPr algn="just">
              <a:buSzPct val="78000"/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Родительские собрания с демонстрацией презентаций.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/>
          <p:cNvGrpSpPr/>
          <p:nvPr/>
        </p:nvGrpSpPr>
        <p:grpSpPr>
          <a:xfrm>
            <a:off x="390972" y="1772816"/>
            <a:ext cx="9433048" cy="4014605"/>
            <a:chOff x="428592" y="1124744"/>
            <a:chExt cx="9144064" cy="3345264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2857484" y="1428736"/>
              <a:ext cx="2071702" cy="1428760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Дидактические игры</a:t>
              </a:r>
            </a:p>
            <a:p>
              <a:pPr algn="ctr"/>
              <a:endParaRPr lang="ru-RU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30" y="3071810"/>
              <a:ext cx="2000264" cy="1357322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Гимнастика для глаз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7572392" y="1428736"/>
              <a:ext cx="2000264" cy="1428760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err="1" smtClean="0">
                  <a:solidFill>
                    <a:schemeClr val="bg1"/>
                  </a:solidFill>
                </a:rPr>
                <a:t>Физминутки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2910092" y="3112686"/>
              <a:ext cx="2000264" cy="1357322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Тематические мультфильмы, литературные произведения</a:t>
              </a:r>
            </a:p>
            <a:p>
              <a:pPr algn="ctr"/>
              <a:endParaRPr lang="ru-RU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28592" y="1124744"/>
              <a:ext cx="2071702" cy="1800200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Тематические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Презентации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(Видео/</a:t>
              </a:r>
              <a:r>
                <a:rPr lang="en-US" b="1" dirty="0" smtClean="0">
                  <a:solidFill>
                    <a:schemeClr val="bg1"/>
                  </a:solidFill>
                </a:rPr>
                <a:t>Power</a:t>
              </a:r>
              <a:r>
                <a:rPr lang="ru-RU" b="1" dirty="0" smtClean="0">
                  <a:solidFill>
                    <a:schemeClr val="bg1"/>
                  </a:solidFill>
                </a:rPr>
                <a:t> </a:t>
              </a:r>
              <a:r>
                <a:rPr lang="en-US" b="1" dirty="0" smtClean="0">
                  <a:solidFill>
                    <a:schemeClr val="bg1"/>
                  </a:solidFill>
                </a:rPr>
                <a:t>Point</a:t>
              </a:r>
              <a:r>
                <a:rPr lang="ru-RU" b="1" dirty="0" smtClean="0">
                  <a:solidFill>
                    <a:schemeClr val="bg1"/>
                  </a:solidFill>
                </a:rPr>
                <a:t>, </a:t>
              </a:r>
              <a:r>
                <a:rPr lang="en-US" b="1" dirty="0" smtClean="0">
                  <a:solidFill>
                    <a:schemeClr val="bg1"/>
                  </a:solidFill>
                </a:rPr>
                <a:t>Smart</a:t>
              </a:r>
              <a:r>
                <a:rPr lang="ru-RU" b="1" dirty="0" smtClean="0">
                  <a:solidFill>
                    <a:schemeClr val="bg1"/>
                  </a:solidFill>
                </a:rPr>
                <a:t> </a:t>
              </a:r>
              <a:r>
                <a:rPr lang="en-US" b="1" dirty="0" smtClean="0">
                  <a:solidFill>
                    <a:schemeClr val="bg1"/>
                  </a:solidFill>
                </a:rPr>
                <a:t>Notebook</a:t>
              </a:r>
              <a:r>
                <a:rPr lang="ru-RU" b="1" dirty="0" smtClean="0">
                  <a:solidFill>
                    <a:schemeClr val="bg1"/>
                  </a:solidFill>
                </a:rPr>
                <a:t>)</a:t>
              </a:r>
              <a:endParaRPr lang="ru-RU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5286376" y="3071810"/>
              <a:ext cx="2000264" cy="1357322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Иллюстрации.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Картинки.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Фотографии</a:t>
              </a:r>
              <a:endParaRPr lang="ru-RU" sz="20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447692" y="3036227"/>
              <a:ext cx="2071702" cy="1357322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Музыка.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Звуки. </a:t>
              </a:r>
              <a:endParaRPr lang="ru-RU" sz="20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5175129" y="1424756"/>
              <a:ext cx="2071702" cy="1357322"/>
            </a:xfrm>
            <a:prstGeom prst="rect">
              <a:avLst/>
            </a:prstGeom>
            <a:solidFill>
              <a:srgbClr val="CADD5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err="1" smtClean="0">
                  <a:solidFill>
                    <a:schemeClr val="bg1"/>
                  </a:solidFill>
                </a:rPr>
                <a:t>Релакс</a:t>
              </a:r>
              <a:endParaRPr lang="ru-RU" sz="20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318964" y="260648"/>
            <a:ext cx="96490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FF0000"/>
                </a:solidFill>
              </a:rPr>
              <a:t>Использование мультимедиа в  </a:t>
            </a:r>
            <a:r>
              <a:rPr lang="ru-RU" sz="3200" b="1" dirty="0" err="1" smtClean="0">
                <a:solidFill>
                  <a:srgbClr val="FF0000"/>
                </a:solidFill>
              </a:rPr>
              <a:t>воспитательно</a:t>
            </a:r>
            <a:r>
              <a:rPr lang="ru-RU" sz="3200" b="1" dirty="0" smtClean="0">
                <a:solidFill>
                  <a:srgbClr val="FF0000"/>
                </a:solidFill>
              </a:rPr>
              <a:t> – образовательном процессе 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562572" y="214313"/>
            <a:ext cx="9402960" cy="7032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b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dirty="0">
                <a:solidFill>
                  <a:srgbClr val="FF0000"/>
                </a:solidFill>
              </a:rPr>
              <a:t>Преимущества    </a:t>
            </a:r>
            <a:r>
              <a:rPr lang="ru-RU" sz="3200" b="1" dirty="0" smtClean="0">
                <a:solidFill>
                  <a:srgbClr val="FF0000"/>
                </a:solidFill>
              </a:rPr>
              <a:t>ИКТ в работе с детьми: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46956" y="1052736"/>
            <a:ext cx="9826228" cy="52149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33375" indent="-333375">
              <a:spcBef>
                <a:spcPts val="600"/>
              </a:spcBef>
              <a:buClr>
                <a:srgbClr val="9900CC"/>
              </a:buClr>
              <a:buFont typeface="Wingdings" charset="2"/>
              <a:buChar char="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несет в себе образный тип информации, понятный дошкольникам; </a:t>
            </a:r>
          </a:p>
          <a:p>
            <a:pPr marL="333375" indent="-333375">
              <a:spcBef>
                <a:spcPts val="600"/>
              </a:spcBef>
              <a:buClr>
                <a:srgbClr val="9900CC"/>
              </a:buClr>
              <a:buFont typeface="Wingdings" charset="2"/>
              <a:buChar char="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движения, звук, мультипликация надолго привлекает внимание ребенка; </a:t>
            </a:r>
          </a:p>
          <a:p>
            <a:pPr marL="333375" indent="-333375">
              <a:spcBef>
                <a:spcPts val="600"/>
              </a:spcBef>
              <a:buClr>
                <a:srgbClr val="9900CC"/>
              </a:buClr>
              <a:buFont typeface="Wingdings" charset="2"/>
              <a:buChar char="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обладает стимулом познавательной активности детей; </a:t>
            </a:r>
          </a:p>
          <a:p>
            <a:pPr marL="333375" indent="-333375">
              <a:spcBef>
                <a:spcPts val="600"/>
              </a:spcBef>
              <a:buClr>
                <a:srgbClr val="9900CC"/>
              </a:buClr>
              <a:buFont typeface="Wingdings" charset="2"/>
              <a:buChar char="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предоставляет возможность индивидуализации обучения; </a:t>
            </a:r>
          </a:p>
          <a:p>
            <a:pPr marL="333375" indent="-333375">
              <a:spcBef>
                <a:spcPts val="600"/>
              </a:spcBef>
              <a:buClr>
                <a:srgbClr val="9900CC"/>
              </a:buClr>
              <a:buFont typeface="Wingdings" charset="2"/>
              <a:buChar char="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в процессе своей деятельности за компьютером дошкольник приобретает уверенность в себе; </a:t>
            </a:r>
          </a:p>
          <a:p>
            <a:pPr marL="333375" indent="-333375">
              <a:spcBef>
                <a:spcPts val="600"/>
              </a:spcBef>
              <a:buClr>
                <a:srgbClr val="9900CC"/>
              </a:buClr>
              <a:buFont typeface="Wingdings" charset="2"/>
              <a:buChar char="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позволяет моделировать жизненные ситуации, которые нельзя увидеть в повседневной</a:t>
            </a:r>
          </a:p>
          <a:p>
            <a:pPr marL="333375" indent="-333375">
              <a:spcBef>
                <a:spcPts val="600"/>
              </a:spcBef>
              <a:buClr>
                <a:srgbClr val="9900CC"/>
              </a:buClr>
              <a:buFont typeface="Wingdings" charset="2"/>
              <a:buChar char="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ru-RU" sz="2400" b="0" dirty="0">
                <a:solidFill>
                  <a:schemeClr val="bg1"/>
                </a:solidFill>
              </a:rPr>
              <a:t>предъявление информации на экране компьютера в игровой форме вызывает у детей огромный интерес; </a:t>
            </a:r>
          </a:p>
          <a:p>
            <a:pPr marL="341313" indent="-333375">
              <a:spcBef>
                <a:spcPts val="600"/>
              </a:spcBef>
              <a:buClrTx/>
              <a:buFontTx/>
              <a:buNone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endParaRPr lang="ru-RU" sz="2400" b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2000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2000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6956" y="-315416"/>
            <a:ext cx="9793088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Из опыта работы…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 «Использование ИКТ для проведения мониторинга освоения программы»</a:t>
            </a:r>
            <a:r>
              <a:rPr lang="ru-RU" sz="28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 (</a:t>
            </a: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у</a:t>
            </a: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читель – логопед Морозова  В.Е.);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 «Использование интерактивной доски  в организации НОД (воспитатель </a:t>
            </a:r>
            <a:r>
              <a:rPr lang="ru-RU" sz="2800" dirty="0" err="1" smtClean="0">
                <a:solidFill>
                  <a:schemeClr val="bg1"/>
                </a:solidFill>
                <a:cs typeface="Times New Roman" pitchFamily="18" charset="0"/>
              </a:rPr>
              <a:t>Елшанкина</a:t>
            </a: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 Е.С.);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 «Дидактическая игра с использованием ИКТ по социально – коммуникативному развитию  дошкольников» (воспитатели: Трусова О.Н., Куликова Н.В.);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 «Использование ИКТ в сотрудничестве с родителями» (воспитатели: Петухова Т.П., Перевозчикова Н.О.).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chemeClr val="bg1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318964" y="332656"/>
            <a:ext cx="9476184" cy="56880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b="1" dirty="0" smtClean="0">
                <a:solidFill>
                  <a:srgbClr val="FF0000"/>
                </a:solidFill>
              </a:rPr>
              <a:t>Требования к использованию ИКТ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iki.soiro.ru/images/RRR_IKT_DOY_2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7596" y="1844824"/>
            <a:ext cx="3912096" cy="4379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http://teachme2tech.com/blog/images/ttt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980" y="1844824"/>
            <a:ext cx="5904656" cy="4348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4" y="188640"/>
            <a:ext cx="9929846" cy="85725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«Гигиенические требования к персональным </a:t>
            </a:r>
            <a:r>
              <a:rPr lang="ru-RU" sz="2800" dirty="0" err="1" smtClean="0">
                <a:solidFill>
                  <a:srgbClr val="FF0000"/>
                </a:solidFill>
                <a:effectLst/>
                <a:latin typeface="+mn-lt"/>
              </a:rPr>
              <a:t>электронно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- вычислительным машинам и организации работы» 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Сан </a:t>
            </a:r>
            <a:r>
              <a:rPr lang="ru-RU" sz="2800" dirty="0" err="1" smtClean="0">
                <a:solidFill>
                  <a:srgbClr val="FF0000"/>
                </a:solidFill>
                <a:effectLst/>
                <a:latin typeface="+mn-lt"/>
              </a:rPr>
              <a:t>ПиН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 2.2.2/2.4.1340-03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10040044" cy="4857760"/>
          </a:xfrm>
        </p:spPr>
        <p:txBody>
          <a:bodyPr>
            <a:normAutofit fontScale="25000" lnSpcReduction="20000"/>
          </a:bodyPr>
          <a:lstStyle/>
          <a:p>
            <a:pPr lvl="0" algn="just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4.12. </a:t>
            </a:r>
            <a:r>
              <a:rPr lang="ru-RU" sz="9600" dirty="0" smtClean="0">
                <a:solidFill>
                  <a:schemeClr val="bg1"/>
                </a:solidFill>
              </a:rPr>
              <a:t>В дошкольных образовательных учреждениях (ДОУ) рекомендуемая непрерывная продолжительность работы с </a:t>
            </a:r>
            <a:r>
              <a:rPr lang="ru-RU" sz="9600" dirty="0" smtClean="0">
                <a:solidFill>
                  <a:schemeClr val="bg1"/>
                </a:solidFill>
              </a:rPr>
              <a:t>компьютерной техникой </a:t>
            </a:r>
            <a:r>
              <a:rPr lang="ru-RU" sz="9600" dirty="0" smtClean="0">
                <a:solidFill>
                  <a:schemeClr val="bg1"/>
                </a:solidFill>
              </a:rPr>
              <a:t>на развивающих игровых занятиях для детей 5 лет не должна превышать 10 мин, для детей 6 лет - 15 мин</a:t>
            </a:r>
            <a:r>
              <a:rPr lang="ru-RU" sz="9600" dirty="0" smtClean="0">
                <a:solidFill>
                  <a:schemeClr val="bg1"/>
                </a:solidFill>
              </a:rPr>
              <a:t>.</a:t>
            </a:r>
            <a:r>
              <a:rPr lang="ru-RU" sz="9600" dirty="0" smtClean="0">
                <a:solidFill>
                  <a:schemeClr val="bg1"/>
                </a:solidFill>
              </a:rPr>
              <a:t> Для детей, имеющих хроническую патологию, </a:t>
            </a:r>
            <a:r>
              <a:rPr lang="ru-RU" sz="9600" dirty="0" err="1" smtClean="0">
                <a:solidFill>
                  <a:schemeClr val="bg1"/>
                </a:solidFill>
              </a:rPr>
              <a:t>частоболеющих</a:t>
            </a:r>
            <a:r>
              <a:rPr lang="ru-RU" sz="9600" dirty="0" smtClean="0">
                <a:solidFill>
                  <a:schemeClr val="bg1"/>
                </a:solidFill>
              </a:rPr>
              <a:t> , после перенесенных заболеваний в течение 2 недель продолжительность непосредственно образовательной деятельности с использованием компьютера должна быть сокращена для детей 5 лет до 7 минут, для детей 6 лет - до 10 мин</a:t>
            </a:r>
            <a:r>
              <a:rPr lang="ru-RU" sz="9600" dirty="0" smtClean="0">
                <a:solidFill>
                  <a:schemeClr val="bg1"/>
                </a:solidFill>
              </a:rPr>
              <a:t>.</a:t>
            </a:r>
            <a:endParaRPr lang="ru-RU" sz="9600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ru-RU" sz="9600" dirty="0" smtClean="0">
                <a:solidFill>
                  <a:schemeClr val="bg1"/>
                </a:solidFill>
              </a:rPr>
              <a:t>4.13. Игровые занятия с использованием </a:t>
            </a:r>
            <a:r>
              <a:rPr lang="ru-RU" sz="9600" dirty="0" smtClean="0">
                <a:solidFill>
                  <a:schemeClr val="bg1"/>
                </a:solidFill>
              </a:rPr>
              <a:t>компьютерной техникой </a:t>
            </a:r>
            <a:r>
              <a:rPr lang="ru-RU" sz="9600" dirty="0" smtClean="0">
                <a:solidFill>
                  <a:schemeClr val="bg1"/>
                </a:solidFill>
              </a:rPr>
              <a:t>в ДОУ рекомендуется проводить не более одного в течение дня и не чаще трех раз в неделю в дни наиболее высокой работоспособности детей: во вторник, в среду и в четверг. После занятия с детьми проводят гимнастику для глаз. </a:t>
            </a:r>
          </a:p>
          <a:p>
            <a:pPr algn="just">
              <a:buNone/>
            </a:pPr>
            <a:r>
              <a:rPr lang="ru-RU" sz="9600" dirty="0" smtClean="0">
                <a:solidFill>
                  <a:schemeClr val="bg1"/>
                </a:solidFill>
              </a:rPr>
              <a:t>4.14. Не допускается проводить занятия с </a:t>
            </a:r>
            <a:r>
              <a:rPr lang="ru-RU" sz="9600" dirty="0" smtClean="0">
                <a:solidFill>
                  <a:schemeClr val="bg1"/>
                </a:solidFill>
              </a:rPr>
              <a:t>компьютерной техникой </a:t>
            </a:r>
            <a:r>
              <a:rPr lang="ru-RU" sz="9600" dirty="0" smtClean="0">
                <a:solidFill>
                  <a:schemeClr val="bg1"/>
                </a:solidFill>
              </a:rPr>
              <a:t>в ДОУ за счет времени, отведенного для сна, дневных прогулок и других оздоровительных мероприятий</a:t>
            </a:r>
            <a:r>
              <a:rPr lang="ru-RU" sz="9600" b="1" dirty="0" smtClean="0">
                <a:solidFill>
                  <a:schemeClr val="bg1"/>
                </a:solidFill>
              </a:rPr>
              <a:t>. </a:t>
            </a:r>
          </a:p>
          <a:p>
            <a:pPr>
              <a:buNone/>
            </a:pPr>
            <a:endParaRPr lang="ru-RU" sz="55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55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78" y="487025"/>
            <a:ext cx="1007272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http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planetadetstva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net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-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Планета детства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интернет-журнал для педагогов,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/>
              </a:rPr>
              <a:t>nsportal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/>
              </a:rPr>
              <a:t>ru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Наша сеть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социальная сеть работников образования,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4"/>
              </a:rPr>
              <a:t>http://dohcolonoc.ru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Дошколенок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сайт для воспитателей детских садов,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5"/>
              </a:rPr>
              <a:t>http://detsad-kitty.ru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Детсад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сайт для детей и взрослых,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6"/>
              </a:rPr>
              <a:t>http://pochemu4ka.ru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Почемучка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сайт для детей и их родителей,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7"/>
              </a:rPr>
              <a:t>http://doshvozrast.ru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Дошкольный возраст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сайт для детского сада, воспитание ребенка в детском саду и семье,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8"/>
              </a:rPr>
              <a:t>http://www.o-detstve.ru/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 детстве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педагогический интернет-портал,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9"/>
              </a:rPr>
              <a:t>http://doshkolnik.ru/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Дошкольник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сайт для всей семьи,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10"/>
              </a:rPr>
              <a:t>http://igrateshka.ru/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«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Игратешка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игры, игрушки, викторины, головоломки, развлечения, розыгрыши, фокусы, сценарии праздников и др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  <a:hlinkClick r:id="rId11"/>
              </a:rPr>
              <a:t>http://edguru.ru/lessons/tag/SMART%20Board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  <a:hlinkClick r:id="rId11"/>
              </a:rPr>
              <a:t>/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уроки, занятия по </a:t>
            </a:r>
            <a:r>
              <a:rPr lang="en-US" sz="2400" dirty="0" smtClean="0">
                <a:solidFill>
                  <a:schemeClr val="bg1"/>
                </a:solidFill>
              </a:rPr>
              <a:t>SMART</a:t>
            </a:r>
            <a:r>
              <a:rPr lang="ru-RU" sz="2400" dirty="0" smtClean="0">
                <a:solidFill>
                  <a:schemeClr val="bg1"/>
                </a:solidFill>
              </a:rPr>
              <a:t> доске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10287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Полезные сайты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6"/>
          <p:cNvSpPr txBox="1">
            <a:spLocks noChangeArrowheads="1"/>
          </p:cNvSpPr>
          <p:nvPr/>
        </p:nvSpPr>
        <p:spPr bwMode="auto">
          <a:xfrm>
            <a:off x="171450" y="228600"/>
            <a:ext cx="10115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</a:rPr>
              <a:t>Фирмы 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  <a:t>– производители лицензионных детских компьютерных игр</a:t>
            </a:r>
          </a:p>
        </p:txBody>
      </p:sp>
      <p:sp>
        <p:nvSpPr>
          <p:cNvPr id="11267" name="Rectangle 15"/>
          <p:cNvSpPr>
            <a:spLocks noGrp="1" noChangeArrowheads="1"/>
          </p:cNvSpPr>
          <p:nvPr>
            <p:ph type="body" idx="4294967295"/>
          </p:nvPr>
        </p:nvSpPr>
        <p:spPr>
          <a:xfrm>
            <a:off x="428625" y="1600200"/>
            <a:ext cx="3600450" cy="49530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dirty="0" smtClean="0"/>
              <a:t>    </a:t>
            </a:r>
            <a:r>
              <a:rPr lang="ru-RU" sz="4000" b="1" dirty="0" smtClean="0">
                <a:solidFill>
                  <a:srgbClr val="FF3300"/>
                </a:solidFill>
              </a:rPr>
              <a:t>Новый диск</a:t>
            </a:r>
            <a:r>
              <a:rPr lang="ru-RU" sz="4000" dirty="0" smtClean="0">
                <a:solidFill>
                  <a:srgbClr val="FF3300"/>
                </a:solidFill>
              </a:rPr>
              <a:t> </a:t>
            </a:r>
          </a:p>
          <a:p>
            <a:pPr algn="ctr" eaLnBrk="1" hangingPunct="1">
              <a:lnSpc>
                <a:spcPct val="90000"/>
              </a:lnSpc>
            </a:pPr>
            <a:endParaRPr lang="ru-RU" sz="4000" b="1" i="1" dirty="0" smtClean="0">
              <a:solidFill>
                <a:srgbClr val="FF3300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u-RU" sz="4000" b="1" i="1" dirty="0" smtClean="0">
              <a:solidFill>
                <a:schemeClr val="accent2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u-RU" sz="4000" b="1" i="1" dirty="0" smtClean="0">
              <a:solidFill>
                <a:schemeClr val="accent2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sz="4000" b="1" i="1" dirty="0" smtClean="0">
                <a:solidFill>
                  <a:schemeClr val="folHlink"/>
                </a:solidFill>
              </a:rPr>
              <a:t>    </a:t>
            </a:r>
            <a:r>
              <a:rPr lang="en-US" sz="4000" b="1" i="1" dirty="0" smtClean="0">
                <a:solidFill>
                  <a:schemeClr val="folHlink"/>
                </a:solidFill>
              </a:rPr>
              <a:t>Alisa </a:t>
            </a:r>
            <a:r>
              <a:rPr lang="en-US" sz="4000" b="1" i="1" dirty="0" smtClean="0">
                <a:solidFill>
                  <a:srgbClr val="FF0000"/>
                </a:solidFill>
              </a:rPr>
              <a:t>Studio</a:t>
            </a:r>
            <a:endParaRPr lang="ru-RU" sz="4000" b="1" i="1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sz="4000" b="1" i="1" dirty="0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dirty="0" smtClean="0"/>
          </a:p>
        </p:txBody>
      </p:sp>
      <p:pic>
        <p:nvPicPr>
          <p:cNvPr id="11268" name="Picture 17" descr="10006995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1975" y="1219200"/>
            <a:ext cx="1696641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19" descr="Розовая Пантера против грязи. Спасем землю от мусора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7925" y="1219200"/>
            <a:ext cx="17145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21" descr="Розовая Пантера. Звериный альбо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43875" y="1219200"/>
            <a:ext cx="17145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23" descr="10022967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50" y="2895600"/>
            <a:ext cx="21431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5" descr="Баба-Яга: Пойди туда, не знаю куда..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6025" y="3048000"/>
            <a:ext cx="188595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27" descr="Баба-Яга: учится Считать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29150" y="2895600"/>
            <a:ext cx="2057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31" descr="Играем с музыкой: Щелкунчик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7625" y="4876800"/>
            <a:ext cx="2035969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33" descr="Играем с музыкой: Волшебная флейт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00750" y="4876800"/>
            <a:ext cx="19716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35" descr="Играем с музыкой: Алиса и Времена года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143875" y="4876800"/>
            <a:ext cx="1950244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Text Box 36"/>
          <p:cNvSpPr txBox="1">
            <a:spLocks noChangeArrowheads="1"/>
          </p:cNvSpPr>
          <p:nvPr/>
        </p:nvSpPr>
        <p:spPr bwMode="auto">
          <a:xfrm>
            <a:off x="6943725" y="3505200"/>
            <a:ext cx="3086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i="1" dirty="0" err="1">
                <a:solidFill>
                  <a:srgbClr val="FF0000"/>
                </a:solidFill>
              </a:rPr>
              <a:t>Медиа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Хауз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&amp;Kcy;&amp;acy;&amp;tcy;&amp;iecy;&amp;gcy;&amp;ocy;&amp;rcy;&amp;icy;&amp;chcy;&amp;iecy;&amp;scy;&amp;kcy;&amp;icy; &amp;zcy;&amp;acy;&amp;pcy;&amp;rcy;&amp;iecy;&amp;shchcy;&amp;acy;&amp;iecy;&amp;tcy;&amp;scy;&amp;yacy; &amp;icy;&amp;scy;&amp;pcy;&amp;ocy;&amp;lcy;&amp;softcy;&amp;zcy;&amp;ocy;&amp;vcy;&amp;acy;&amp;ncy;&amp;icy;&amp;iecy; &amp;Icy;&amp;Kcy;&amp;Tcy;, &amp;pcy;&amp;ocy;&amp;scy;&amp;tcy;&amp;rcy;&amp;ocy;&amp;iecy;&amp;ncy;&amp;ncy;&amp;ycy;&amp;khcy; &amp;ncy;&amp;acy; &amp;Acy;&amp;Zcy;&amp;Acy;&amp;Rcy;&amp;Tcy;&amp;Ncy;&amp;Ycy;&amp;KHcy;, &amp;Acy;&amp;Gcy;&amp;Rcy;&amp;IEcy;&amp;Scy;&amp;Scy;&amp;Icy;&amp;Vcy;&amp;Ncy;&amp;Ycy;&amp;KHcy;, &amp;Mcy;&amp;Ocy;&amp;Ncy;&amp;Ocy;&amp;Tcy;&amp;Ocy;&amp;Ncy;&amp;Ncy;&amp;Ycy;&amp;KHcy; &amp;dcy;&amp;iecy;&amp;jcy;&amp;scy;&amp;tcy;&amp;vcy;&amp;icy;&amp;yacy;&amp;khcy; &amp;icy; &amp;pcy;&amp;iecy;&amp;rcy;&amp;scy;&amp;ocy;&amp;ncy;&amp;acy;&amp;zhcy;&amp;acy;&amp;kh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645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1317</Words>
  <Application>Microsoft Office PowerPoint</Application>
  <PresentationFormat>Слайд 35 мм</PresentationFormat>
  <Paragraphs>137</Paragraphs>
  <Slides>20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«Гигиенические требования к персональным электронно- вычислительным машинам и организации работы»  Сан ПиН 2.2.2/2.4.1340-03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Русская-изба</dc:title>
  <dc:creator/>
  <cp:lastModifiedBy/>
  <cp:revision>1</cp:revision>
  <dcterms:created xsi:type="dcterms:W3CDTF">2013-06-17T16:36:48Z</dcterms:created>
  <dcterms:modified xsi:type="dcterms:W3CDTF">2017-01-30T10:56:57Z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TC034888359991</vt:lpwstr>
  </property>
  <property fmtid="{D5CDD505-2E9C-101B-9397-08002B2CF9AE}" pid="3" name="Presentation">
    <vt:lpwstr>Русская-изба</vt:lpwstr>
  </property>
  <property fmtid="{D5CDD505-2E9C-101B-9397-08002B2CF9AE}" pid="4" name="SlideDescription">
    <vt:lpwstr/>
  </property>
</Properties>
</file>